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0279975" cy="42808525"/>
  <p:notesSz cx="9931400" cy="14363700"/>
  <p:defaultTextStyle>
    <a:defPPr>
      <a:defRPr lang="de-DE"/>
    </a:defPPr>
    <a:lvl1pPr algn="ctr" rtl="0" fontAlgn="base">
      <a:spcBef>
        <a:spcPct val="0"/>
      </a:spcBef>
      <a:spcAft>
        <a:spcPct val="0"/>
      </a:spcAft>
      <a:defRPr sz="9300" kern="1200">
        <a:solidFill>
          <a:schemeClr val="tx1"/>
        </a:solidFill>
        <a:latin typeface="Calibri" pitchFamily="34" charset="0"/>
        <a:ea typeface="+mn-ea"/>
        <a:cs typeface="+mn-cs"/>
      </a:defRPr>
    </a:lvl1pPr>
    <a:lvl2pPr marL="398463" indent="58738" algn="ctr" rtl="0" fontAlgn="base">
      <a:spcBef>
        <a:spcPct val="0"/>
      </a:spcBef>
      <a:spcAft>
        <a:spcPct val="0"/>
      </a:spcAft>
      <a:defRPr sz="9300" kern="1200">
        <a:solidFill>
          <a:schemeClr val="tx1"/>
        </a:solidFill>
        <a:latin typeface="Calibri" pitchFamily="34" charset="0"/>
        <a:ea typeface="+mn-ea"/>
        <a:cs typeface="+mn-cs"/>
      </a:defRPr>
    </a:lvl2pPr>
    <a:lvl3pPr marL="798513" indent="115888" algn="ctr" rtl="0" fontAlgn="base">
      <a:spcBef>
        <a:spcPct val="0"/>
      </a:spcBef>
      <a:spcAft>
        <a:spcPct val="0"/>
      </a:spcAft>
      <a:defRPr sz="9300" kern="1200">
        <a:solidFill>
          <a:schemeClr val="tx1"/>
        </a:solidFill>
        <a:latin typeface="Calibri" pitchFamily="34" charset="0"/>
        <a:ea typeface="+mn-ea"/>
        <a:cs typeface="+mn-cs"/>
      </a:defRPr>
    </a:lvl3pPr>
    <a:lvl4pPr marL="1198563" indent="173038" algn="ctr" rtl="0" fontAlgn="base">
      <a:spcBef>
        <a:spcPct val="0"/>
      </a:spcBef>
      <a:spcAft>
        <a:spcPct val="0"/>
      </a:spcAft>
      <a:defRPr sz="9300" kern="1200">
        <a:solidFill>
          <a:schemeClr val="tx1"/>
        </a:solidFill>
        <a:latin typeface="Calibri" pitchFamily="34" charset="0"/>
        <a:ea typeface="+mn-ea"/>
        <a:cs typeface="+mn-cs"/>
      </a:defRPr>
    </a:lvl4pPr>
    <a:lvl5pPr marL="1598613" indent="230188" algn="ctr" rtl="0" fontAlgn="base">
      <a:spcBef>
        <a:spcPct val="0"/>
      </a:spcBef>
      <a:spcAft>
        <a:spcPct val="0"/>
      </a:spcAft>
      <a:defRPr sz="9300" kern="1200">
        <a:solidFill>
          <a:schemeClr val="tx1"/>
        </a:solidFill>
        <a:latin typeface="Calibri" pitchFamily="34" charset="0"/>
        <a:ea typeface="+mn-ea"/>
        <a:cs typeface="+mn-cs"/>
      </a:defRPr>
    </a:lvl5pPr>
    <a:lvl6pPr marL="2286000" algn="l" defTabSz="914400" rtl="0" eaLnBrk="1" latinLnBrk="0" hangingPunct="1">
      <a:defRPr sz="9300" kern="1200">
        <a:solidFill>
          <a:schemeClr val="tx1"/>
        </a:solidFill>
        <a:latin typeface="Calibri" pitchFamily="34" charset="0"/>
        <a:ea typeface="+mn-ea"/>
        <a:cs typeface="+mn-cs"/>
      </a:defRPr>
    </a:lvl6pPr>
    <a:lvl7pPr marL="2743200" algn="l" defTabSz="914400" rtl="0" eaLnBrk="1" latinLnBrk="0" hangingPunct="1">
      <a:defRPr sz="9300" kern="1200">
        <a:solidFill>
          <a:schemeClr val="tx1"/>
        </a:solidFill>
        <a:latin typeface="Calibri" pitchFamily="34" charset="0"/>
        <a:ea typeface="+mn-ea"/>
        <a:cs typeface="+mn-cs"/>
      </a:defRPr>
    </a:lvl7pPr>
    <a:lvl8pPr marL="3200400" algn="l" defTabSz="914400" rtl="0" eaLnBrk="1" latinLnBrk="0" hangingPunct="1">
      <a:defRPr sz="9300" kern="1200">
        <a:solidFill>
          <a:schemeClr val="tx1"/>
        </a:solidFill>
        <a:latin typeface="Calibri" pitchFamily="34" charset="0"/>
        <a:ea typeface="+mn-ea"/>
        <a:cs typeface="+mn-cs"/>
      </a:defRPr>
    </a:lvl8pPr>
    <a:lvl9pPr marL="3657600" algn="l" defTabSz="914400" rtl="0" eaLnBrk="1" latinLnBrk="0" hangingPunct="1">
      <a:defRPr sz="9300" kern="1200">
        <a:solidFill>
          <a:schemeClr val="tx1"/>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g" initials="l" lastIdx="14" clrIdx="0"/>
  <p:cmAuthor id="1" name="brand" initials="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1005C"/>
    <a:srgbClr val="004272"/>
    <a:srgbClr val="003366"/>
    <a:srgbClr val="FFFFCC"/>
    <a:srgbClr val="FFFF99"/>
    <a:srgbClr val="780034"/>
    <a:srgbClr val="FAFAF0"/>
    <a:srgbClr val="9E1D58"/>
    <a:srgbClr val="86003F"/>
    <a:srgbClr val="9900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3830" autoAdjust="0"/>
    <p:restoredTop sz="98908" autoAdjust="0"/>
  </p:normalViewPr>
  <p:slideViewPr>
    <p:cSldViewPr snapToGrid="0" showGuides="1">
      <p:cViewPr>
        <p:scale>
          <a:sx n="50" d="100"/>
          <a:sy n="50" d="100"/>
        </p:scale>
        <p:origin x="-120" y="8778"/>
      </p:cViewPr>
      <p:guideLst>
        <p:guide orient="horz" pos="3418"/>
        <p:guide pos="7262"/>
      </p:guideLst>
    </p:cSldViewPr>
  </p:slideViewPr>
  <p:notesTextViewPr>
    <p:cViewPr>
      <p:scale>
        <a:sx n="100" d="100"/>
        <a:sy n="100" d="100"/>
      </p:scale>
      <p:origin x="0" y="0"/>
    </p:cViewPr>
  </p:notesTextViewPr>
  <p:sorterViewPr>
    <p:cViewPr>
      <p:scale>
        <a:sx n="50" d="100"/>
        <a:sy n="50"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lang val="de-DE"/>
  <c:style val="34"/>
  <c:chart>
    <c:autoTitleDeleted val="1"/>
    <c:plotArea>
      <c:layout/>
      <c:barChart>
        <c:barDir val="col"/>
        <c:grouping val="clustered"/>
        <c:ser>
          <c:idx val="0"/>
          <c:order val="0"/>
          <c:tx>
            <c:strRef>
              <c:f>Tabelle1!$B$1</c:f>
              <c:strCache>
                <c:ptCount val="1"/>
                <c:pt idx="0">
                  <c:v>Prävalenzen</c:v>
                </c:pt>
              </c:strCache>
            </c:strRef>
          </c:tx>
          <c:spPr>
            <a:solidFill>
              <a:srgbClr val="004272"/>
            </a:solidFill>
            <a:ln>
              <a:noFill/>
            </a:ln>
          </c:spPr>
          <c:dLbls>
            <c:txPr>
              <a:bodyPr/>
              <a:lstStyle/>
              <a:p>
                <a:pPr>
                  <a:defRPr sz="2400"/>
                </a:pPr>
                <a:endParaRPr lang="de-DE"/>
              </a:p>
            </c:txPr>
            <c:showVal val="1"/>
          </c:dLbls>
          <c:cat>
            <c:strRef>
              <c:f>Tabelle1!$A$2:$A$6</c:f>
              <c:strCache>
                <c:ptCount val="5"/>
                <c:pt idx="0">
                  <c:v>Depression und/oder Angst</c:v>
                </c:pt>
                <c:pt idx="1">
                  <c:v>Depression und/oder Angst</c:v>
                </c:pt>
                <c:pt idx="2">
                  <c:v>Erziehungsstress</c:v>
                </c:pt>
                <c:pt idx="3">
                  <c:v>Schwierige Kindheit (Eltern)</c:v>
                </c:pt>
                <c:pt idx="4">
                  <c:v>Misshandlung oder Vernachlässigung (Kind)</c:v>
                </c:pt>
              </c:strCache>
            </c:strRef>
          </c:cat>
          <c:val>
            <c:numRef>
              <c:f>Tabelle1!$B$2:$B$6</c:f>
              <c:numCache>
                <c:formatCode>0.0%</c:formatCode>
                <c:ptCount val="5"/>
                <c:pt idx="0">
                  <c:v>0.15700000000000022</c:v>
                </c:pt>
                <c:pt idx="1">
                  <c:v>4.4000000000000067E-2</c:v>
                </c:pt>
                <c:pt idx="2">
                  <c:v>0.16800000000000026</c:v>
                </c:pt>
                <c:pt idx="3">
                  <c:v>0.10400000000000002</c:v>
                </c:pt>
                <c:pt idx="4">
                  <c:v>2.6000000000000037E-2</c:v>
                </c:pt>
              </c:numCache>
            </c:numRef>
          </c:val>
        </c:ser>
        <c:dLbls>
          <c:showVal val="1"/>
        </c:dLbls>
        <c:gapWidth val="99"/>
        <c:overlap val="-3"/>
        <c:axId val="81946880"/>
        <c:axId val="81969152"/>
      </c:barChart>
      <c:catAx>
        <c:axId val="81946880"/>
        <c:scaling>
          <c:orientation val="minMax"/>
        </c:scaling>
        <c:axPos val="b"/>
        <c:majorTickMark val="none"/>
        <c:tickLblPos val="low"/>
        <c:txPr>
          <a:bodyPr/>
          <a:lstStyle/>
          <a:p>
            <a:pPr>
              <a:defRPr sz="2000">
                <a:latin typeface="Microsoft Sans Serif" pitchFamily="34" charset="0"/>
                <a:cs typeface="Microsoft Sans Serif" pitchFamily="34" charset="0"/>
              </a:defRPr>
            </a:pPr>
            <a:endParaRPr lang="de-DE"/>
          </a:p>
        </c:txPr>
        <c:crossAx val="81969152"/>
        <c:crosses val="autoZero"/>
        <c:lblAlgn val="ctr"/>
        <c:lblOffset val="50"/>
        <c:tickLblSkip val="1"/>
      </c:catAx>
      <c:valAx>
        <c:axId val="81969152"/>
        <c:scaling>
          <c:orientation val="minMax"/>
          <c:max val="0.2"/>
        </c:scaling>
        <c:delete val="1"/>
        <c:axPos val="l"/>
        <c:numFmt formatCode="0.0%" sourceLinked="1"/>
        <c:tickLblPos val="none"/>
        <c:crossAx val="81946880"/>
        <c:crosses val="autoZero"/>
        <c:crossBetween val="between"/>
        <c:majorUnit val="0.2"/>
        <c:minorUnit val="2.0000000000000046E-2"/>
      </c:valAx>
      <c:spPr>
        <a:solidFill>
          <a:schemeClr val="bg1">
            <a:lumMod val="95000"/>
          </a:schemeClr>
        </a:solidFill>
      </c:spPr>
    </c:plotArea>
    <c:plotVisOnly val="1"/>
  </c:chart>
  <c:txPr>
    <a:bodyPr/>
    <a:lstStyle/>
    <a:p>
      <a:pPr>
        <a:defRPr sz="1800"/>
      </a:pPr>
      <a:endParaRPr lang="de-DE"/>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0.06887</cdr:x>
      <cdr:y>0.77286</cdr:y>
    </cdr:from>
    <cdr:to>
      <cdr:x>0.14621</cdr:x>
      <cdr:y>0.86724</cdr:y>
    </cdr:to>
    <cdr:sp macro="" textlink="">
      <cdr:nvSpPr>
        <cdr:cNvPr id="2" name="Textfeld 1"/>
        <cdr:cNvSpPr txBox="1"/>
      </cdr:nvSpPr>
      <cdr:spPr>
        <a:xfrm xmlns:a="http://schemas.openxmlformats.org/drawingml/2006/main">
          <a:off x="1236349" y="4477753"/>
          <a:ext cx="1388195" cy="5468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800" dirty="0" err="1" smtClean="0">
              <a:solidFill>
                <a:schemeClr val="bg1"/>
              </a:solidFill>
              <a:latin typeface="Microsoft Sans Serif" pitchFamily="34" charset="0"/>
              <a:cs typeface="Microsoft Sans Serif" pitchFamily="34" charset="0"/>
            </a:rPr>
            <a:t>cut</a:t>
          </a:r>
          <a:r>
            <a:rPr lang="de-DE" sz="1800" dirty="0" smtClean="0">
              <a:solidFill>
                <a:schemeClr val="bg1"/>
              </a:solidFill>
              <a:latin typeface="Microsoft Sans Serif" pitchFamily="34" charset="0"/>
              <a:cs typeface="Microsoft Sans Serif" pitchFamily="34" charset="0"/>
            </a:rPr>
            <a:t>-off ≤ 6</a:t>
          </a:r>
          <a:endParaRPr lang="de-DE" sz="1800" dirty="0">
            <a:solidFill>
              <a:schemeClr val="bg1"/>
            </a:solidFill>
            <a:latin typeface="Microsoft Sans Serif" pitchFamily="34" charset="0"/>
            <a:cs typeface="Microsoft Sans Serif" pitchFamily="34" charset="0"/>
          </a:endParaRPr>
        </a:p>
      </cdr:txBody>
    </cdr:sp>
  </cdr:relSizeAnchor>
  <cdr:relSizeAnchor xmlns:cdr="http://schemas.openxmlformats.org/drawingml/2006/chartDrawing">
    <cdr:from>
      <cdr:x>0.25959</cdr:x>
      <cdr:y>0.76512</cdr:y>
    </cdr:from>
    <cdr:to>
      <cdr:x>0.33424</cdr:x>
      <cdr:y>0.84132</cdr:y>
    </cdr:to>
    <cdr:sp macro="" textlink="">
      <cdr:nvSpPr>
        <cdr:cNvPr id="3" name="Textfeld 2"/>
        <cdr:cNvSpPr txBox="1"/>
      </cdr:nvSpPr>
      <cdr:spPr>
        <a:xfrm xmlns:a="http://schemas.openxmlformats.org/drawingml/2006/main">
          <a:off x="4659953" y="4432945"/>
          <a:ext cx="1340069" cy="4414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800" dirty="0" err="1">
              <a:solidFill>
                <a:schemeClr val="bg1"/>
              </a:solidFill>
              <a:latin typeface="Microsoft Sans Serif" pitchFamily="34" charset="0"/>
              <a:cs typeface="Microsoft Sans Serif" pitchFamily="34" charset="0"/>
            </a:rPr>
            <a:t>c</a:t>
          </a:r>
          <a:r>
            <a:rPr lang="de-DE" sz="1800" dirty="0" err="1" smtClean="0">
              <a:solidFill>
                <a:schemeClr val="bg1"/>
              </a:solidFill>
              <a:latin typeface="Microsoft Sans Serif" pitchFamily="34" charset="0"/>
              <a:cs typeface="Microsoft Sans Serif" pitchFamily="34" charset="0"/>
            </a:rPr>
            <a:t>ut</a:t>
          </a:r>
          <a:r>
            <a:rPr lang="de-DE" sz="1800" dirty="0" smtClean="0">
              <a:solidFill>
                <a:schemeClr val="bg1"/>
              </a:solidFill>
              <a:latin typeface="Microsoft Sans Serif" pitchFamily="34" charset="0"/>
              <a:cs typeface="Microsoft Sans Serif" pitchFamily="34" charset="0"/>
            </a:rPr>
            <a:t>-off ≤ 4</a:t>
          </a:r>
          <a:endParaRPr lang="de-DE" sz="1800" dirty="0">
            <a:solidFill>
              <a:schemeClr val="bg1"/>
            </a:solidFill>
            <a:latin typeface="Microsoft Sans Serif" pitchFamily="34" charset="0"/>
            <a:cs typeface="Microsoft Sans Serif"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2"/>
            <a:ext cx="4304317" cy="71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39786" tIns="69893" rIns="139786" bIns="69893" numCol="1" anchor="t" anchorCtr="0" compatLnSpc="1">
            <a:prstTxWarp prst="textNoShape">
              <a:avLst/>
            </a:prstTxWarp>
          </a:bodyPr>
          <a:lstStyle>
            <a:lvl1pPr algn="l" defTabSz="1398441">
              <a:defRPr sz="1900">
                <a:latin typeface="Arial" charset="0"/>
              </a:defRPr>
            </a:lvl1pPr>
          </a:lstStyle>
          <a:p>
            <a:pPr>
              <a:defRPr/>
            </a:pPr>
            <a:endParaRPr lang="de-DE"/>
          </a:p>
        </p:txBody>
      </p:sp>
      <p:sp>
        <p:nvSpPr>
          <p:cNvPr id="4099" name="Rectangle 3"/>
          <p:cNvSpPr>
            <a:spLocks noGrp="1" noChangeArrowheads="1"/>
          </p:cNvSpPr>
          <p:nvPr>
            <p:ph type="dt" sz="quarter" idx="1"/>
          </p:nvPr>
        </p:nvSpPr>
        <p:spPr bwMode="auto">
          <a:xfrm>
            <a:off x="5624717" y="2"/>
            <a:ext cx="4304315" cy="71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39786" tIns="69893" rIns="139786" bIns="69893" numCol="1" anchor="t" anchorCtr="0" compatLnSpc="1">
            <a:prstTxWarp prst="textNoShape">
              <a:avLst/>
            </a:prstTxWarp>
          </a:bodyPr>
          <a:lstStyle>
            <a:lvl1pPr algn="r" defTabSz="1398441">
              <a:defRPr sz="1900">
                <a:latin typeface="Arial" charset="0"/>
              </a:defRPr>
            </a:lvl1pPr>
          </a:lstStyle>
          <a:p>
            <a:pPr>
              <a:defRPr/>
            </a:pPr>
            <a:endParaRPr lang="de-DE"/>
          </a:p>
        </p:txBody>
      </p:sp>
      <p:sp>
        <p:nvSpPr>
          <p:cNvPr id="4100" name="Rectangle 4"/>
          <p:cNvSpPr>
            <a:spLocks noGrp="1" noChangeArrowheads="1"/>
          </p:cNvSpPr>
          <p:nvPr>
            <p:ph type="ftr" sz="quarter" idx="2"/>
          </p:nvPr>
        </p:nvSpPr>
        <p:spPr bwMode="auto">
          <a:xfrm>
            <a:off x="5" y="13644711"/>
            <a:ext cx="4304317" cy="71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39786" tIns="69893" rIns="139786" bIns="69893" numCol="1" anchor="b" anchorCtr="0" compatLnSpc="1">
            <a:prstTxWarp prst="textNoShape">
              <a:avLst/>
            </a:prstTxWarp>
          </a:bodyPr>
          <a:lstStyle>
            <a:lvl1pPr algn="l" defTabSz="1398441">
              <a:defRPr sz="1900">
                <a:latin typeface="Arial" charset="0"/>
              </a:defRPr>
            </a:lvl1pPr>
          </a:lstStyle>
          <a:p>
            <a:pPr>
              <a:defRPr/>
            </a:pPr>
            <a:endParaRPr lang="de-DE"/>
          </a:p>
        </p:txBody>
      </p:sp>
      <p:sp>
        <p:nvSpPr>
          <p:cNvPr id="4101" name="Rectangle 5"/>
          <p:cNvSpPr>
            <a:spLocks noGrp="1" noChangeArrowheads="1"/>
          </p:cNvSpPr>
          <p:nvPr>
            <p:ph type="sldNum" sz="quarter" idx="3"/>
          </p:nvPr>
        </p:nvSpPr>
        <p:spPr bwMode="auto">
          <a:xfrm>
            <a:off x="5624717" y="13644711"/>
            <a:ext cx="4304315" cy="71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39786" tIns="69893" rIns="139786" bIns="69893" numCol="1" anchor="b" anchorCtr="0" compatLnSpc="1">
            <a:prstTxWarp prst="textNoShape">
              <a:avLst/>
            </a:prstTxWarp>
          </a:bodyPr>
          <a:lstStyle>
            <a:lvl1pPr algn="r" defTabSz="1398441">
              <a:defRPr sz="1900">
                <a:latin typeface="Arial" charset="0"/>
              </a:defRPr>
            </a:lvl1pPr>
          </a:lstStyle>
          <a:p>
            <a:pPr>
              <a:defRPr/>
            </a:pPr>
            <a:fld id="{C0F5561E-5AE1-4408-9CF3-DBE6D195893C}" type="slidenum">
              <a:rPr lang="de-DE"/>
              <a:pPr>
                <a:defRPr/>
              </a:pPr>
              <a:t>‹Nr.›</a:t>
            </a:fld>
            <a:endParaRPr lang="de-DE"/>
          </a:p>
        </p:txBody>
      </p:sp>
    </p:spTree>
    <p:extLst>
      <p:ext uri="{BB962C8B-B14F-4D97-AF65-F5344CB8AC3E}">
        <p14:creationId xmlns:p14="http://schemas.microsoft.com/office/powerpoint/2010/main" xmlns="" val="782355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4381" cy="718645"/>
          </a:xfrm>
          <a:prstGeom prst="rect">
            <a:avLst/>
          </a:prstGeom>
        </p:spPr>
        <p:txBody>
          <a:bodyPr vert="horz" lIns="132817" tIns="66408" rIns="132817" bIns="66408" rtlCol="0"/>
          <a:lstStyle>
            <a:lvl1pPr algn="l">
              <a:defRPr sz="1700"/>
            </a:lvl1pPr>
          </a:lstStyle>
          <a:p>
            <a:endParaRPr lang="de-DE"/>
          </a:p>
        </p:txBody>
      </p:sp>
      <p:sp>
        <p:nvSpPr>
          <p:cNvPr id="3" name="Datumsplatzhalter 2"/>
          <p:cNvSpPr>
            <a:spLocks noGrp="1"/>
          </p:cNvSpPr>
          <p:nvPr>
            <p:ph type="dt" idx="1"/>
          </p:nvPr>
        </p:nvSpPr>
        <p:spPr>
          <a:xfrm>
            <a:off x="5624700" y="0"/>
            <a:ext cx="4304381" cy="718645"/>
          </a:xfrm>
          <a:prstGeom prst="rect">
            <a:avLst/>
          </a:prstGeom>
        </p:spPr>
        <p:txBody>
          <a:bodyPr vert="horz" lIns="132817" tIns="66408" rIns="132817" bIns="66408" rtlCol="0"/>
          <a:lstStyle>
            <a:lvl1pPr algn="r">
              <a:defRPr sz="1700"/>
            </a:lvl1pPr>
          </a:lstStyle>
          <a:p>
            <a:fld id="{4AA5972A-4E59-4B53-B544-302D113DD0B7}" type="datetimeFigureOut">
              <a:rPr lang="de-DE" smtClean="0"/>
              <a:pPr/>
              <a:t>15.09.2016</a:t>
            </a:fld>
            <a:endParaRPr lang="de-DE"/>
          </a:p>
        </p:txBody>
      </p:sp>
      <p:sp>
        <p:nvSpPr>
          <p:cNvPr id="4" name="Folienbildplatzhalter 3"/>
          <p:cNvSpPr>
            <a:spLocks noGrp="1" noRot="1" noChangeAspect="1"/>
          </p:cNvSpPr>
          <p:nvPr>
            <p:ph type="sldImg" idx="2"/>
          </p:nvPr>
        </p:nvSpPr>
        <p:spPr>
          <a:xfrm>
            <a:off x="3060700" y="1076325"/>
            <a:ext cx="3810000" cy="5386388"/>
          </a:xfrm>
          <a:prstGeom prst="rect">
            <a:avLst/>
          </a:prstGeom>
          <a:noFill/>
          <a:ln w="12700">
            <a:solidFill>
              <a:prstClr val="black"/>
            </a:solidFill>
          </a:ln>
        </p:spPr>
        <p:txBody>
          <a:bodyPr vert="horz" lIns="132817" tIns="66408" rIns="132817" bIns="66408" rtlCol="0" anchor="ctr"/>
          <a:lstStyle/>
          <a:p>
            <a:endParaRPr lang="de-DE"/>
          </a:p>
        </p:txBody>
      </p:sp>
      <p:sp>
        <p:nvSpPr>
          <p:cNvPr id="5" name="Notizenplatzhalter 4"/>
          <p:cNvSpPr>
            <a:spLocks noGrp="1"/>
          </p:cNvSpPr>
          <p:nvPr>
            <p:ph type="body" sz="quarter" idx="3"/>
          </p:nvPr>
        </p:nvSpPr>
        <p:spPr>
          <a:xfrm>
            <a:off x="993140" y="6823676"/>
            <a:ext cx="7945120" cy="6463207"/>
          </a:xfrm>
          <a:prstGeom prst="rect">
            <a:avLst/>
          </a:prstGeom>
        </p:spPr>
        <p:txBody>
          <a:bodyPr vert="horz" lIns="132817" tIns="66408" rIns="132817" bIns="66408"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13642760"/>
            <a:ext cx="4304381" cy="718645"/>
          </a:xfrm>
          <a:prstGeom prst="rect">
            <a:avLst/>
          </a:prstGeom>
        </p:spPr>
        <p:txBody>
          <a:bodyPr vert="horz" lIns="132817" tIns="66408" rIns="132817" bIns="66408" rtlCol="0" anchor="b"/>
          <a:lstStyle>
            <a:lvl1pPr algn="l">
              <a:defRPr sz="1700"/>
            </a:lvl1pPr>
          </a:lstStyle>
          <a:p>
            <a:endParaRPr lang="de-DE"/>
          </a:p>
        </p:txBody>
      </p:sp>
      <p:sp>
        <p:nvSpPr>
          <p:cNvPr id="7" name="Foliennummernplatzhalter 6"/>
          <p:cNvSpPr>
            <a:spLocks noGrp="1"/>
          </p:cNvSpPr>
          <p:nvPr>
            <p:ph type="sldNum" sz="quarter" idx="5"/>
          </p:nvPr>
        </p:nvSpPr>
        <p:spPr>
          <a:xfrm>
            <a:off x="5624700" y="13642760"/>
            <a:ext cx="4304381" cy="718645"/>
          </a:xfrm>
          <a:prstGeom prst="rect">
            <a:avLst/>
          </a:prstGeom>
        </p:spPr>
        <p:txBody>
          <a:bodyPr vert="horz" lIns="132817" tIns="66408" rIns="132817" bIns="66408" rtlCol="0" anchor="b"/>
          <a:lstStyle>
            <a:lvl1pPr algn="r">
              <a:defRPr sz="1700"/>
            </a:lvl1pPr>
          </a:lstStyle>
          <a:p>
            <a:fld id="{E24D535E-3A19-4D7B-A942-4E9213235585}"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E24D535E-3A19-4D7B-A942-4E9213235585}" type="slidenum">
              <a:rPr lang="de-DE" smtClean="0"/>
              <a:pPr/>
              <a:t>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71592" y="13298035"/>
            <a:ext cx="25736792" cy="9175910"/>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4541700" y="24257633"/>
            <a:ext cx="21196576" cy="10941018"/>
          </a:xfrm>
        </p:spPr>
        <p:txBody>
          <a:bodyPr/>
          <a:lstStyle>
            <a:lvl1pPr marL="0" indent="0" algn="ctr">
              <a:buNone/>
              <a:defRPr/>
            </a:lvl1pPr>
            <a:lvl2pPr marL="399684" indent="0" algn="ctr">
              <a:buNone/>
              <a:defRPr/>
            </a:lvl2pPr>
            <a:lvl3pPr marL="799368" indent="0" algn="ctr">
              <a:buNone/>
              <a:defRPr/>
            </a:lvl3pPr>
            <a:lvl4pPr marL="1199053" indent="0" algn="ctr">
              <a:buNone/>
              <a:defRPr/>
            </a:lvl4pPr>
            <a:lvl5pPr marL="1598737" indent="0" algn="ctr">
              <a:buNone/>
              <a:defRPr/>
            </a:lvl5pPr>
            <a:lvl6pPr marL="1998421" indent="0" algn="ctr">
              <a:buNone/>
              <a:defRPr/>
            </a:lvl6pPr>
            <a:lvl7pPr marL="2398105" indent="0" algn="ctr">
              <a:buNone/>
              <a:defRPr/>
            </a:lvl7pPr>
            <a:lvl8pPr marL="2797790" indent="0" algn="ctr">
              <a:buNone/>
              <a:defRPr/>
            </a:lvl8pPr>
            <a:lvl9pPr marL="3197474"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2F6E224-6D23-4340-8309-100778BE5040}" type="slidenum">
              <a:rPr lang="de-DE"/>
              <a:pPr>
                <a:defRPr/>
              </a:pPr>
              <a:t>‹Nr.›</a:t>
            </a:fld>
            <a:endParaRPr lang="de-DE"/>
          </a:p>
        </p:txBody>
      </p:sp>
    </p:spTree>
    <p:extLst>
      <p:ext uri="{BB962C8B-B14F-4D97-AF65-F5344CB8AC3E}">
        <p14:creationId xmlns:p14="http://schemas.microsoft.com/office/powerpoint/2010/main" xmlns="" val="178110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6B95B30-82C6-41A1-A488-0093DF94395B}" type="slidenum">
              <a:rPr lang="de-DE"/>
              <a:pPr>
                <a:defRPr/>
              </a:pPr>
              <a:t>‹Nr.›</a:t>
            </a:fld>
            <a:endParaRPr lang="de-DE"/>
          </a:p>
        </p:txBody>
      </p:sp>
    </p:spTree>
    <p:extLst>
      <p:ext uri="{BB962C8B-B14F-4D97-AF65-F5344CB8AC3E}">
        <p14:creationId xmlns:p14="http://schemas.microsoft.com/office/powerpoint/2010/main" xmlns="" val="8040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1953279" y="1714677"/>
            <a:ext cx="6813291" cy="36525801"/>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513405" y="1714677"/>
            <a:ext cx="20297435" cy="3652580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876ED99-C135-47D3-95AE-01964B52BC38}" type="slidenum">
              <a:rPr lang="de-DE"/>
              <a:pPr>
                <a:defRPr/>
              </a:pPr>
              <a:t>‹Nr.›</a:t>
            </a:fld>
            <a:endParaRPr lang="de-DE"/>
          </a:p>
        </p:txBody>
      </p:sp>
    </p:spTree>
    <p:extLst>
      <p:ext uri="{BB962C8B-B14F-4D97-AF65-F5344CB8AC3E}">
        <p14:creationId xmlns:p14="http://schemas.microsoft.com/office/powerpoint/2010/main" xmlns="" val="405128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1A14330-FDD6-43BE-AE06-46527AA2655B}" type="slidenum">
              <a:rPr lang="de-DE"/>
              <a:pPr>
                <a:defRPr/>
              </a:pPr>
              <a:t>‹Nr.›</a:t>
            </a:fld>
            <a:endParaRPr lang="de-DE"/>
          </a:p>
        </p:txBody>
      </p:sp>
    </p:spTree>
    <p:extLst>
      <p:ext uri="{BB962C8B-B14F-4D97-AF65-F5344CB8AC3E}">
        <p14:creationId xmlns:p14="http://schemas.microsoft.com/office/powerpoint/2010/main" xmlns="" val="168337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1774" y="27507822"/>
            <a:ext cx="25738276" cy="8503045"/>
          </a:xfrm>
        </p:spPr>
        <p:txBody>
          <a:bodyPr anchor="t"/>
          <a:lstStyle>
            <a:lvl1pPr algn="l">
              <a:defRPr sz="35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2391774" y="18143457"/>
            <a:ext cx="25738276" cy="9364365"/>
          </a:xfrm>
        </p:spPr>
        <p:txBody>
          <a:bodyPr anchor="b"/>
          <a:lstStyle>
            <a:lvl1pPr marL="0" indent="0">
              <a:buNone/>
              <a:defRPr sz="1700"/>
            </a:lvl1pPr>
            <a:lvl2pPr marL="399684" indent="0">
              <a:buNone/>
              <a:defRPr sz="1600"/>
            </a:lvl2pPr>
            <a:lvl3pPr marL="799368" indent="0">
              <a:buNone/>
              <a:defRPr sz="1400"/>
            </a:lvl3pPr>
            <a:lvl4pPr marL="1199053" indent="0">
              <a:buNone/>
              <a:defRPr sz="1200"/>
            </a:lvl4pPr>
            <a:lvl5pPr marL="1598737" indent="0">
              <a:buNone/>
              <a:defRPr sz="1200"/>
            </a:lvl5pPr>
            <a:lvl6pPr marL="1998421" indent="0">
              <a:buNone/>
              <a:defRPr sz="1200"/>
            </a:lvl6pPr>
            <a:lvl7pPr marL="2398105" indent="0">
              <a:buNone/>
              <a:defRPr sz="1200"/>
            </a:lvl7pPr>
            <a:lvl8pPr marL="2797790" indent="0">
              <a:buNone/>
              <a:defRPr sz="1200"/>
            </a:lvl8pPr>
            <a:lvl9pPr marL="3197474" indent="0">
              <a:buNone/>
              <a:defRPr sz="12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296EDBC-7B32-4610-AD36-30D1991A96F4}" type="slidenum">
              <a:rPr lang="de-DE"/>
              <a:pPr>
                <a:defRPr/>
              </a:pPr>
              <a:t>‹Nr.›</a:t>
            </a:fld>
            <a:endParaRPr lang="de-DE"/>
          </a:p>
        </p:txBody>
      </p:sp>
    </p:spTree>
    <p:extLst>
      <p:ext uri="{BB962C8B-B14F-4D97-AF65-F5344CB8AC3E}">
        <p14:creationId xmlns:p14="http://schemas.microsoft.com/office/powerpoint/2010/main" xmlns="" val="2739716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513405" y="9988125"/>
            <a:ext cx="13555363" cy="28252352"/>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15211207" y="9988125"/>
            <a:ext cx="13555363" cy="28252352"/>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7C5E623-E75E-4E3B-92AF-69F4C2EBF78A}" type="slidenum">
              <a:rPr lang="de-DE"/>
              <a:pPr>
                <a:defRPr/>
              </a:pPr>
              <a:t>‹Nr.›</a:t>
            </a:fld>
            <a:endParaRPr lang="de-DE"/>
          </a:p>
        </p:txBody>
      </p:sp>
    </p:spTree>
    <p:extLst>
      <p:ext uri="{BB962C8B-B14F-4D97-AF65-F5344CB8AC3E}">
        <p14:creationId xmlns:p14="http://schemas.microsoft.com/office/powerpoint/2010/main" xmlns="" val="34594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1513405" y="9582018"/>
            <a:ext cx="13378800" cy="3993392"/>
          </a:xfrm>
        </p:spPr>
        <p:txBody>
          <a:bodyPr anchor="b"/>
          <a:lstStyle>
            <a:lvl1pPr marL="0" indent="0">
              <a:buNone/>
              <a:defRPr sz="2100" b="1"/>
            </a:lvl1pPr>
            <a:lvl2pPr marL="399684" indent="0">
              <a:buNone/>
              <a:defRPr sz="1700" b="1"/>
            </a:lvl2pPr>
            <a:lvl3pPr marL="799368" indent="0">
              <a:buNone/>
              <a:defRPr sz="1600" b="1"/>
            </a:lvl3pPr>
            <a:lvl4pPr marL="1199053" indent="0">
              <a:buNone/>
              <a:defRPr sz="1400" b="1"/>
            </a:lvl4pPr>
            <a:lvl5pPr marL="1598737" indent="0">
              <a:buNone/>
              <a:defRPr sz="1400" b="1"/>
            </a:lvl5pPr>
            <a:lvl6pPr marL="1998421" indent="0">
              <a:buNone/>
              <a:defRPr sz="1400" b="1"/>
            </a:lvl6pPr>
            <a:lvl7pPr marL="2398105" indent="0">
              <a:buNone/>
              <a:defRPr sz="1400" b="1"/>
            </a:lvl7pPr>
            <a:lvl8pPr marL="2797790" indent="0">
              <a:buNone/>
              <a:defRPr sz="1400" b="1"/>
            </a:lvl8pPr>
            <a:lvl9pPr marL="3197474" indent="0">
              <a:buNone/>
              <a:defRPr sz="1400" b="1"/>
            </a:lvl9pPr>
          </a:lstStyle>
          <a:p>
            <a:pPr lvl="0"/>
            <a:r>
              <a:rPr lang="de-DE" smtClean="0"/>
              <a:t>Textmasterformat bearbeiten</a:t>
            </a:r>
          </a:p>
        </p:txBody>
      </p:sp>
      <p:sp>
        <p:nvSpPr>
          <p:cNvPr id="4" name="Inhaltsplatzhalter 3"/>
          <p:cNvSpPr>
            <a:spLocks noGrp="1"/>
          </p:cNvSpPr>
          <p:nvPr>
            <p:ph sz="half" idx="2"/>
          </p:nvPr>
        </p:nvSpPr>
        <p:spPr>
          <a:xfrm>
            <a:off x="1513405" y="13575410"/>
            <a:ext cx="13378800" cy="24665068"/>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15381836" y="9582018"/>
            <a:ext cx="13384734" cy="3993392"/>
          </a:xfrm>
        </p:spPr>
        <p:txBody>
          <a:bodyPr anchor="b"/>
          <a:lstStyle>
            <a:lvl1pPr marL="0" indent="0">
              <a:buNone/>
              <a:defRPr sz="2100" b="1"/>
            </a:lvl1pPr>
            <a:lvl2pPr marL="399684" indent="0">
              <a:buNone/>
              <a:defRPr sz="1700" b="1"/>
            </a:lvl2pPr>
            <a:lvl3pPr marL="799368" indent="0">
              <a:buNone/>
              <a:defRPr sz="1600" b="1"/>
            </a:lvl3pPr>
            <a:lvl4pPr marL="1199053" indent="0">
              <a:buNone/>
              <a:defRPr sz="1400" b="1"/>
            </a:lvl4pPr>
            <a:lvl5pPr marL="1598737" indent="0">
              <a:buNone/>
              <a:defRPr sz="1400" b="1"/>
            </a:lvl5pPr>
            <a:lvl6pPr marL="1998421" indent="0">
              <a:buNone/>
              <a:defRPr sz="1400" b="1"/>
            </a:lvl6pPr>
            <a:lvl7pPr marL="2398105" indent="0">
              <a:buNone/>
              <a:defRPr sz="1400" b="1"/>
            </a:lvl7pPr>
            <a:lvl8pPr marL="2797790" indent="0">
              <a:buNone/>
              <a:defRPr sz="1400" b="1"/>
            </a:lvl8pPr>
            <a:lvl9pPr marL="3197474" indent="0">
              <a:buNone/>
              <a:defRPr sz="1400" b="1"/>
            </a:lvl9pPr>
          </a:lstStyle>
          <a:p>
            <a:pPr lvl="0"/>
            <a:r>
              <a:rPr lang="de-DE" smtClean="0"/>
              <a:t>Textmasterformat bearbeiten</a:t>
            </a:r>
          </a:p>
        </p:txBody>
      </p:sp>
      <p:sp>
        <p:nvSpPr>
          <p:cNvPr id="6" name="Inhaltsplatzhalter 5"/>
          <p:cNvSpPr>
            <a:spLocks noGrp="1"/>
          </p:cNvSpPr>
          <p:nvPr>
            <p:ph sz="quarter" idx="4"/>
          </p:nvPr>
        </p:nvSpPr>
        <p:spPr>
          <a:xfrm>
            <a:off x="15381836" y="13575410"/>
            <a:ext cx="13384734" cy="24665068"/>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DE4FA3F9-C0BF-44C9-AD1B-87B8348EBC05}" type="slidenum">
              <a:rPr lang="de-DE"/>
              <a:pPr>
                <a:defRPr/>
              </a:pPr>
              <a:t>‹Nr.›</a:t>
            </a:fld>
            <a:endParaRPr lang="de-DE"/>
          </a:p>
        </p:txBody>
      </p:sp>
    </p:spTree>
    <p:extLst>
      <p:ext uri="{BB962C8B-B14F-4D97-AF65-F5344CB8AC3E}">
        <p14:creationId xmlns:p14="http://schemas.microsoft.com/office/powerpoint/2010/main" xmlns="" val="107242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4904E07E-4F1E-4BC0-ADDF-702D4DCD6698}" type="slidenum">
              <a:rPr lang="de-DE"/>
              <a:pPr>
                <a:defRPr/>
              </a:pPr>
              <a:t>‹Nr.›</a:t>
            </a:fld>
            <a:endParaRPr lang="de-DE"/>
          </a:p>
        </p:txBody>
      </p:sp>
    </p:spTree>
    <p:extLst>
      <p:ext uri="{BB962C8B-B14F-4D97-AF65-F5344CB8AC3E}">
        <p14:creationId xmlns:p14="http://schemas.microsoft.com/office/powerpoint/2010/main" xmlns="" val="313272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7919254D-7EAC-44DE-BDF0-5D2D76A5B18B}" type="slidenum">
              <a:rPr lang="de-DE"/>
              <a:pPr>
                <a:defRPr/>
              </a:pPr>
              <a:t>‹Nr.›</a:t>
            </a:fld>
            <a:endParaRPr lang="de-DE"/>
          </a:p>
        </p:txBody>
      </p:sp>
    </p:spTree>
    <p:extLst>
      <p:ext uri="{BB962C8B-B14F-4D97-AF65-F5344CB8AC3E}">
        <p14:creationId xmlns:p14="http://schemas.microsoft.com/office/powerpoint/2010/main" xmlns="" val="53338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13405" y="1704060"/>
            <a:ext cx="9961768" cy="7254198"/>
          </a:xfrm>
        </p:spPr>
        <p:txBody>
          <a:bodyPr anchor="b"/>
          <a:lstStyle>
            <a:lvl1pPr algn="l">
              <a:defRPr sz="1700" b="1"/>
            </a:lvl1pPr>
          </a:lstStyle>
          <a:p>
            <a:r>
              <a:rPr lang="de-DE" smtClean="0"/>
              <a:t>Titelmasterformat durch Klicken bearbeiten</a:t>
            </a:r>
            <a:endParaRPr lang="de-DE"/>
          </a:p>
        </p:txBody>
      </p:sp>
      <p:sp>
        <p:nvSpPr>
          <p:cNvPr id="3" name="Inhaltsplatzhalter 2"/>
          <p:cNvSpPr>
            <a:spLocks noGrp="1"/>
          </p:cNvSpPr>
          <p:nvPr>
            <p:ph idx="1"/>
          </p:nvPr>
        </p:nvSpPr>
        <p:spPr>
          <a:xfrm>
            <a:off x="11838688" y="1704060"/>
            <a:ext cx="16927882" cy="36536418"/>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1513405" y="8958257"/>
            <a:ext cx="9961768" cy="29282220"/>
          </a:xfrm>
        </p:spPr>
        <p:txBody>
          <a:bodyPr/>
          <a:lstStyle>
            <a:lvl1pPr marL="0" indent="0">
              <a:buNone/>
              <a:defRPr sz="1200"/>
            </a:lvl1pPr>
            <a:lvl2pPr marL="399684" indent="0">
              <a:buNone/>
              <a:defRPr sz="1000"/>
            </a:lvl2pPr>
            <a:lvl3pPr marL="799368" indent="0">
              <a:buNone/>
              <a:defRPr sz="900"/>
            </a:lvl3pPr>
            <a:lvl4pPr marL="1199053" indent="0">
              <a:buNone/>
              <a:defRPr sz="800"/>
            </a:lvl4pPr>
            <a:lvl5pPr marL="1598737" indent="0">
              <a:buNone/>
              <a:defRPr sz="800"/>
            </a:lvl5pPr>
            <a:lvl6pPr marL="1998421" indent="0">
              <a:buNone/>
              <a:defRPr sz="800"/>
            </a:lvl6pPr>
            <a:lvl7pPr marL="2398105" indent="0">
              <a:buNone/>
              <a:defRPr sz="800"/>
            </a:lvl7pPr>
            <a:lvl8pPr marL="2797790" indent="0">
              <a:buNone/>
              <a:defRPr sz="800"/>
            </a:lvl8pPr>
            <a:lvl9pPr marL="3197474" indent="0">
              <a:buNone/>
              <a:defRPr sz="8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28B2D28-B850-48EC-82A5-E576F7626E94}" type="slidenum">
              <a:rPr lang="de-DE"/>
              <a:pPr>
                <a:defRPr/>
              </a:pPr>
              <a:t>‹Nr.›</a:t>
            </a:fld>
            <a:endParaRPr lang="de-DE"/>
          </a:p>
        </p:txBody>
      </p:sp>
    </p:spTree>
    <p:extLst>
      <p:ext uri="{BB962C8B-B14F-4D97-AF65-F5344CB8AC3E}">
        <p14:creationId xmlns:p14="http://schemas.microsoft.com/office/powerpoint/2010/main" xmlns="" val="225413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34923" y="29965703"/>
            <a:ext cx="18168282" cy="3538180"/>
          </a:xfrm>
        </p:spPr>
        <p:txBody>
          <a:bodyPr anchor="b"/>
          <a:lstStyle>
            <a:lvl1pPr algn="l">
              <a:defRPr sz="1700" b="1"/>
            </a:lvl1pPr>
          </a:lstStyle>
          <a:p>
            <a:r>
              <a:rPr lang="de-DE" smtClean="0"/>
              <a:t>Titelmasterformat durch Klicken bearbeiten</a:t>
            </a:r>
            <a:endParaRPr lang="de-DE"/>
          </a:p>
        </p:txBody>
      </p:sp>
      <p:sp>
        <p:nvSpPr>
          <p:cNvPr id="3" name="Bildplatzhalter 2"/>
          <p:cNvSpPr>
            <a:spLocks noGrp="1"/>
          </p:cNvSpPr>
          <p:nvPr>
            <p:ph type="pic" idx="1"/>
          </p:nvPr>
        </p:nvSpPr>
        <p:spPr>
          <a:xfrm>
            <a:off x="5934923" y="3824844"/>
            <a:ext cx="18168282" cy="25685646"/>
          </a:xfrm>
        </p:spPr>
        <p:txBody>
          <a:bodyPr/>
          <a:lstStyle>
            <a:lvl1pPr marL="0" indent="0">
              <a:buNone/>
              <a:defRPr sz="2800"/>
            </a:lvl1pPr>
            <a:lvl2pPr marL="399684" indent="0">
              <a:buNone/>
              <a:defRPr sz="2400"/>
            </a:lvl2pPr>
            <a:lvl3pPr marL="799368" indent="0">
              <a:buNone/>
              <a:defRPr sz="2100"/>
            </a:lvl3pPr>
            <a:lvl4pPr marL="1199053" indent="0">
              <a:buNone/>
              <a:defRPr sz="1700"/>
            </a:lvl4pPr>
            <a:lvl5pPr marL="1598737" indent="0">
              <a:buNone/>
              <a:defRPr sz="1700"/>
            </a:lvl5pPr>
            <a:lvl6pPr marL="1998421" indent="0">
              <a:buNone/>
              <a:defRPr sz="1700"/>
            </a:lvl6pPr>
            <a:lvl7pPr marL="2398105" indent="0">
              <a:buNone/>
              <a:defRPr sz="1700"/>
            </a:lvl7pPr>
            <a:lvl8pPr marL="2797790" indent="0">
              <a:buNone/>
              <a:defRPr sz="1700"/>
            </a:lvl8pPr>
            <a:lvl9pPr marL="3197474" indent="0">
              <a:buNone/>
              <a:defRPr sz="1700"/>
            </a:lvl9pPr>
          </a:lstStyle>
          <a:p>
            <a:pPr lvl="0"/>
            <a:endParaRPr lang="de-DE" noProof="0" smtClean="0"/>
          </a:p>
        </p:txBody>
      </p:sp>
      <p:sp>
        <p:nvSpPr>
          <p:cNvPr id="4" name="Textplatzhalter 3"/>
          <p:cNvSpPr>
            <a:spLocks noGrp="1"/>
          </p:cNvSpPr>
          <p:nvPr>
            <p:ph type="body" sz="half" idx="2"/>
          </p:nvPr>
        </p:nvSpPr>
        <p:spPr>
          <a:xfrm>
            <a:off x="5934923" y="33503883"/>
            <a:ext cx="18168282" cy="5023259"/>
          </a:xfrm>
        </p:spPr>
        <p:txBody>
          <a:bodyPr/>
          <a:lstStyle>
            <a:lvl1pPr marL="0" indent="0">
              <a:buNone/>
              <a:defRPr sz="1200"/>
            </a:lvl1pPr>
            <a:lvl2pPr marL="399684" indent="0">
              <a:buNone/>
              <a:defRPr sz="1000"/>
            </a:lvl2pPr>
            <a:lvl3pPr marL="799368" indent="0">
              <a:buNone/>
              <a:defRPr sz="900"/>
            </a:lvl3pPr>
            <a:lvl4pPr marL="1199053" indent="0">
              <a:buNone/>
              <a:defRPr sz="800"/>
            </a:lvl4pPr>
            <a:lvl5pPr marL="1598737" indent="0">
              <a:buNone/>
              <a:defRPr sz="800"/>
            </a:lvl5pPr>
            <a:lvl6pPr marL="1998421" indent="0">
              <a:buNone/>
              <a:defRPr sz="800"/>
            </a:lvl6pPr>
            <a:lvl7pPr marL="2398105" indent="0">
              <a:buNone/>
              <a:defRPr sz="800"/>
            </a:lvl7pPr>
            <a:lvl8pPr marL="2797790" indent="0">
              <a:buNone/>
              <a:defRPr sz="800"/>
            </a:lvl8pPr>
            <a:lvl9pPr marL="3197474" indent="0">
              <a:buNone/>
              <a:defRPr sz="8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704A81E2-1ADE-456E-974D-1B99630C0D5F}" type="slidenum">
              <a:rPr lang="de-DE"/>
              <a:pPr>
                <a:defRPr/>
              </a:pPr>
              <a:t>‹Nr.›</a:t>
            </a:fld>
            <a:endParaRPr lang="de-DE"/>
          </a:p>
        </p:txBody>
      </p:sp>
    </p:spTree>
    <p:extLst>
      <p:ext uri="{BB962C8B-B14F-4D97-AF65-F5344CB8AC3E}">
        <p14:creationId xmlns:p14="http://schemas.microsoft.com/office/powerpoint/2010/main" xmlns="" val="420692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2888" y="1714500"/>
            <a:ext cx="27254200" cy="713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86695" tIns="193348" rIns="386695" bIns="193348"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1512888" y="9988550"/>
            <a:ext cx="27254200" cy="2825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86695" tIns="193348" rIns="386695" bIns="193348"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1512888" y="38984238"/>
            <a:ext cx="7067550"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86695" tIns="193348" rIns="386695" bIns="193348" numCol="1" anchor="t" anchorCtr="0" compatLnSpc="1">
            <a:prstTxWarp prst="textNoShape">
              <a:avLst/>
            </a:prstTxWarp>
          </a:bodyPr>
          <a:lstStyle>
            <a:lvl1pPr algn="l" defTabSz="3866390">
              <a:defRPr sz="5900">
                <a:latin typeface="+mn-lt"/>
              </a:defRPr>
            </a:lvl1pPr>
          </a:lstStyle>
          <a:p>
            <a:pPr>
              <a:defRPr/>
            </a:pPr>
            <a:endParaRPr lang="de-DE"/>
          </a:p>
        </p:txBody>
      </p:sp>
      <p:sp>
        <p:nvSpPr>
          <p:cNvPr id="1029" name="Rectangle 5"/>
          <p:cNvSpPr>
            <a:spLocks noGrp="1" noChangeArrowheads="1"/>
          </p:cNvSpPr>
          <p:nvPr>
            <p:ph type="ftr" sz="quarter" idx="3"/>
          </p:nvPr>
        </p:nvSpPr>
        <p:spPr bwMode="auto">
          <a:xfrm>
            <a:off x="10345738" y="38984238"/>
            <a:ext cx="9588500"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86695" tIns="193348" rIns="386695" bIns="193348" numCol="1" anchor="t" anchorCtr="0" compatLnSpc="1">
            <a:prstTxWarp prst="textNoShape">
              <a:avLst/>
            </a:prstTxWarp>
          </a:bodyPr>
          <a:lstStyle>
            <a:lvl1pPr defTabSz="3866390">
              <a:defRPr sz="5900">
                <a:latin typeface="+mn-lt"/>
              </a:defRPr>
            </a:lvl1pPr>
          </a:lstStyle>
          <a:p>
            <a:pPr>
              <a:defRPr/>
            </a:pPr>
            <a:endParaRPr lang="de-DE"/>
          </a:p>
        </p:txBody>
      </p:sp>
      <p:sp>
        <p:nvSpPr>
          <p:cNvPr id="1030" name="Rectangle 6"/>
          <p:cNvSpPr>
            <a:spLocks noGrp="1" noChangeArrowheads="1"/>
          </p:cNvSpPr>
          <p:nvPr>
            <p:ph type="sldNum" sz="quarter" idx="4"/>
          </p:nvPr>
        </p:nvSpPr>
        <p:spPr bwMode="auto">
          <a:xfrm>
            <a:off x="21699538" y="38984238"/>
            <a:ext cx="7067550"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86695" tIns="193348" rIns="386695" bIns="193348" numCol="1" anchor="t" anchorCtr="0" compatLnSpc="1">
            <a:prstTxWarp prst="textNoShape">
              <a:avLst/>
            </a:prstTxWarp>
          </a:bodyPr>
          <a:lstStyle>
            <a:lvl1pPr algn="r" defTabSz="3866390">
              <a:defRPr sz="5900">
                <a:latin typeface="+mn-lt"/>
              </a:defRPr>
            </a:lvl1pPr>
          </a:lstStyle>
          <a:p>
            <a:pPr>
              <a:defRPr/>
            </a:pPr>
            <a:fld id="{CC080AE0-5C1B-46CA-9565-037D907099D7}"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65563" rtl="0" eaLnBrk="0" fontAlgn="base" hangingPunct="0">
        <a:spcBef>
          <a:spcPct val="0"/>
        </a:spcBef>
        <a:spcAft>
          <a:spcPct val="0"/>
        </a:spcAft>
        <a:defRPr sz="18600">
          <a:solidFill>
            <a:schemeClr val="tx2"/>
          </a:solidFill>
          <a:latin typeface="+mj-lt"/>
          <a:ea typeface="+mj-ea"/>
          <a:cs typeface="+mj-cs"/>
        </a:defRPr>
      </a:lvl1pPr>
      <a:lvl2pPr algn="ctr" defTabSz="3865563" rtl="0" eaLnBrk="0" fontAlgn="base" hangingPunct="0">
        <a:spcBef>
          <a:spcPct val="0"/>
        </a:spcBef>
        <a:spcAft>
          <a:spcPct val="0"/>
        </a:spcAft>
        <a:defRPr sz="18600">
          <a:solidFill>
            <a:schemeClr val="tx2"/>
          </a:solidFill>
          <a:latin typeface="Arial" charset="0"/>
        </a:defRPr>
      </a:lvl2pPr>
      <a:lvl3pPr algn="ctr" defTabSz="3865563" rtl="0" eaLnBrk="0" fontAlgn="base" hangingPunct="0">
        <a:spcBef>
          <a:spcPct val="0"/>
        </a:spcBef>
        <a:spcAft>
          <a:spcPct val="0"/>
        </a:spcAft>
        <a:defRPr sz="18600">
          <a:solidFill>
            <a:schemeClr val="tx2"/>
          </a:solidFill>
          <a:latin typeface="Arial" charset="0"/>
        </a:defRPr>
      </a:lvl3pPr>
      <a:lvl4pPr algn="ctr" defTabSz="3865563" rtl="0" eaLnBrk="0" fontAlgn="base" hangingPunct="0">
        <a:spcBef>
          <a:spcPct val="0"/>
        </a:spcBef>
        <a:spcAft>
          <a:spcPct val="0"/>
        </a:spcAft>
        <a:defRPr sz="18600">
          <a:solidFill>
            <a:schemeClr val="tx2"/>
          </a:solidFill>
          <a:latin typeface="Arial" charset="0"/>
        </a:defRPr>
      </a:lvl4pPr>
      <a:lvl5pPr algn="ctr" defTabSz="3865563" rtl="0" eaLnBrk="0" fontAlgn="base" hangingPunct="0">
        <a:spcBef>
          <a:spcPct val="0"/>
        </a:spcBef>
        <a:spcAft>
          <a:spcPct val="0"/>
        </a:spcAft>
        <a:defRPr sz="18600">
          <a:solidFill>
            <a:schemeClr val="tx2"/>
          </a:solidFill>
          <a:latin typeface="Arial" charset="0"/>
        </a:defRPr>
      </a:lvl5pPr>
      <a:lvl6pPr marL="399684" algn="ctr" defTabSz="3866390" rtl="0" fontAlgn="base">
        <a:spcBef>
          <a:spcPct val="0"/>
        </a:spcBef>
        <a:spcAft>
          <a:spcPct val="0"/>
        </a:spcAft>
        <a:defRPr sz="18600">
          <a:solidFill>
            <a:schemeClr val="tx2"/>
          </a:solidFill>
          <a:latin typeface="Arial" charset="0"/>
        </a:defRPr>
      </a:lvl6pPr>
      <a:lvl7pPr marL="799368" algn="ctr" defTabSz="3866390" rtl="0" fontAlgn="base">
        <a:spcBef>
          <a:spcPct val="0"/>
        </a:spcBef>
        <a:spcAft>
          <a:spcPct val="0"/>
        </a:spcAft>
        <a:defRPr sz="18600">
          <a:solidFill>
            <a:schemeClr val="tx2"/>
          </a:solidFill>
          <a:latin typeface="Arial" charset="0"/>
        </a:defRPr>
      </a:lvl7pPr>
      <a:lvl8pPr marL="1199053" algn="ctr" defTabSz="3866390" rtl="0" fontAlgn="base">
        <a:spcBef>
          <a:spcPct val="0"/>
        </a:spcBef>
        <a:spcAft>
          <a:spcPct val="0"/>
        </a:spcAft>
        <a:defRPr sz="18600">
          <a:solidFill>
            <a:schemeClr val="tx2"/>
          </a:solidFill>
          <a:latin typeface="Arial" charset="0"/>
        </a:defRPr>
      </a:lvl8pPr>
      <a:lvl9pPr marL="1598737" algn="ctr" defTabSz="3866390" rtl="0" fontAlgn="base">
        <a:spcBef>
          <a:spcPct val="0"/>
        </a:spcBef>
        <a:spcAft>
          <a:spcPct val="0"/>
        </a:spcAft>
        <a:defRPr sz="18600">
          <a:solidFill>
            <a:schemeClr val="tx2"/>
          </a:solidFill>
          <a:latin typeface="Arial" charset="0"/>
        </a:defRPr>
      </a:lvl9pPr>
    </p:titleStyle>
    <p:bodyStyle>
      <a:lvl1pPr marL="1449388" indent="-1449388" algn="l" defTabSz="3865563" rtl="0" eaLnBrk="0" fontAlgn="base" hangingPunct="0">
        <a:spcBef>
          <a:spcPct val="20000"/>
        </a:spcBef>
        <a:spcAft>
          <a:spcPct val="0"/>
        </a:spcAft>
        <a:buChar char="•"/>
        <a:defRPr sz="13600">
          <a:solidFill>
            <a:schemeClr val="tx1"/>
          </a:solidFill>
          <a:latin typeface="+mn-lt"/>
          <a:ea typeface="+mn-ea"/>
          <a:cs typeface="+mn-cs"/>
        </a:defRPr>
      </a:lvl1pPr>
      <a:lvl2pPr marL="3141663" indent="-1208088" algn="l" defTabSz="3865563" rtl="0" eaLnBrk="0" fontAlgn="base" hangingPunct="0">
        <a:spcBef>
          <a:spcPct val="20000"/>
        </a:spcBef>
        <a:spcAft>
          <a:spcPct val="0"/>
        </a:spcAft>
        <a:buChar char="–"/>
        <a:defRPr sz="11800">
          <a:solidFill>
            <a:schemeClr val="tx1"/>
          </a:solidFill>
          <a:latin typeface="+mn-lt"/>
        </a:defRPr>
      </a:lvl2pPr>
      <a:lvl3pPr marL="4832350" indent="-966788" algn="l" defTabSz="3865563" rtl="0" eaLnBrk="0" fontAlgn="base" hangingPunct="0">
        <a:spcBef>
          <a:spcPct val="20000"/>
        </a:spcBef>
        <a:spcAft>
          <a:spcPct val="0"/>
        </a:spcAft>
        <a:buChar char="•"/>
        <a:defRPr sz="10100">
          <a:solidFill>
            <a:schemeClr val="tx1"/>
          </a:solidFill>
          <a:latin typeface="+mn-lt"/>
        </a:defRPr>
      </a:lvl3pPr>
      <a:lvl4pPr marL="6765925" indent="-965200" algn="l" defTabSz="3865563" rtl="0" eaLnBrk="0" fontAlgn="base" hangingPunct="0">
        <a:spcBef>
          <a:spcPct val="20000"/>
        </a:spcBef>
        <a:spcAft>
          <a:spcPct val="0"/>
        </a:spcAft>
        <a:buChar char="–"/>
        <a:defRPr sz="8500">
          <a:solidFill>
            <a:schemeClr val="tx1"/>
          </a:solidFill>
          <a:latin typeface="+mn-lt"/>
        </a:defRPr>
      </a:lvl4pPr>
      <a:lvl5pPr marL="8699500" indent="-965200" algn="l" defTabSz="3865563" rtl="0" eaLnBrk="0" fontAlgn="base" hangingPunct="0">
        <a:spcBef>
          <a:spcPct val="20000"/>
        </a:spcBef>
        <a:spcAft>
          <a:spcPct val="0"/>
        </a:spcAft>
        <a:buChar char="»"/>
        <a:defRPr sz="8500">
          <a:solidFill>
            <a:schemeClr val="tx1"/>
          </a:solidFill>
          <a:latin typeface="+mn-lt"/>
        </a:defRPr>
      </a:lvl5pPr>
      <a:lvl6pPr marL="9099756" indent="-965904" algn="l" defTabSz="3866390" rtl="0" fontAlgn="base">
        <a:spcBef>
          <a:spcPct val="20000"/>
        </a:spcBef>
        <a:spcAft>
          <a:spcPct val="0"/>
        </a:spcAft>
        <a:buChar char="»"/>
        <a:defRPr sz="8500">
          <a:solidFill>
            <a:schemeClr val="tx1"/>
          </a:solidFill>
          <a:latin typeface="+mn-lt"/>
        </a:defRPr>
      </a:lvl6pPr>
      <a:lvl7pPr marL="9499440" indent="-965904" algn="l" defTabSz="3866390" rtl="0" fontAlgn="base">
        <a:spcBef>
          <a:spcPct val="20000"/>
        </a:spcBef>
        <a:spcAft>
          <a:spcPct val="0"/>
        </a:spcAft>
        <a:buChar char="»"/>
        <a:defRPr sz="8500">
          <a:solidFill>
            <a:schemeClr val="tx1"/>
          </a:solidFill>
          <a:latin typeface="+mn-lt"/>
        </a:defRPr>
      </a:lvl7pPr>
      <a:lvl8pPr marL="9899124" indent="-965904" algn="l" defTabSz="3866390" rtl="0" fontAlgn="base">
        <a:spcBef>
          <a:spcPct val="20000"/>
        </a:spcBef>
        <a:spcAft>
          <a:spcPct val="0"/>
        </a:spcAft>
        <a:buChar char="»"/>
        <a:defRPr sz="8500">
          <a:solidFill>
            <a:schemeClr val="tx1"/>
          </a:solidFill>
          <a:latin typeface="+mn-lt"/>
        </a:defRPr>
      </a:lvl8pPr>
      <a:lvl9pPr marL="10298809" indent="-965904" algn="l" defTabSz="3866390" rtl="0" fontAlgn="base">
        <a:spcBef>
          <a:spcPct val="20000"/>
        </a:spcBef>
        <a:spcAft>
          <a:spcPct val="0"/>
        </a:spcAft>
        <a:buChar char="»"/>
        <a:defRPr sz="8500">
          <a:solidFill>
            <a:schemeClr val="tx1"/>
          </a:solidFill>
          <a:latin typeface="+mn-lt"/>
        </a:defRPr>
      </a:lvl9pPr>
    </p:bodyStyle>
    <p:otherStyle>
      <a:defPPr>
        <a:defRPr lang="de-DE"/>
      </a:defPPr>
      <a:lvl1pPr marL="0" algn="l" defTabSz="799368" rtl="0" eaLnBrk="1" latinLnBrk="0" hangingPunct="1">
        <a:defRPr sz="1600" kern="1200">
          <a:solidFill>
            <a:schemeClr val="tx1"/>
          </a:solidFill>
          <a:latin typeface="+mn-lt"/>
          <a:ea typeface="+mn-ea"/>
          <a:cs typeface="+mn-cs"/>
        </a:defRPr>
      </a:lvl1pPr>
      <a:lvl2pPr marL="399684" algn="l" defTabSz="799368" rtl="0" eaLnBrk="1" latinLnBrk="0" hangingPunct="1">
        <a:defRPr sz="1600" kern="1200">
          <a:solidFill>
            <a:schemeClr val="tx1"/>
          </a:solidFill>
          <a:latin typeface="+mn-lt"/>
          <a:ea typeface="+mn-ea"/>
          <a:cs typeface="+mn-cs"/>
        </a:defRPr>
      </a:lvl2pPr>
      <a:lvl3pPr marL="799368" algn="l" defTabSz="799368" rtl="0" eaLnBrk="1" latinLnBrk="0" hangingPunct="1">
        <a:defRPr sz="1600" kern="1200">
          <a:solidFill>
            <a:schemeClr val="tx1"/>
          </a:solidFill>
          <a:latin typeface="+mn-lt"/>
          <a:ea typeface="+mn-ea"/>
          <a:cs typeface="+mn-cs"/>
        </a:defRPr>
      </a:lvl3pPr>
      <a:lvl4pPr marL="1199053" algn="l" defTabSz="799368" rtl="0" eaLnBrk="1" latinLnBrk="0" hangingPunct="1">
        <a:defRPr sz="1600" kern="1200">
          <a:solidFill>
            <a:schemeClr val="tx1"/>
          </a:solidFill>
          <a:latin typeface="+mn-lt"/>
          <a:ea typeface="+mn-ea"/>
          <a:cs typeface="+mn-cs"/>
        </a:defRPr>
      </a:lvl4pPr>
      <a:lvl5pPr marL="1598737" algn="l" defTabSz="799368" rtl="0" eaLnBrk="1" latinLnBrk="0" hangingPunct="1">
        <a:defRPr sz="1600" kern="1200">
          <a:solidFill>
            <a:schemeClr val="tx1"/>
          </a:solidFill>
          <a:latin typeface="+mn-lt"/>
          <a:ea typeface="+mn-ea"/>
          <a:cs typeface="+mn-cs"/>
        </a:defRPr>
      </a:lvl5pPr>
      <a:lvl6pPr marL="1998421" algn="l" defTabSz="799368" rtl="0" eaLnBrk="1" latinLnBrk="0" hangingPunct="1">
        <a:defRPr sz="1600" kern="1200">
          <a:solidFill>
            <a:schemeClr val="tx1"/>
          </a:solidFill>
          <a:latin typeface="+mn-lt"/>
          <a:ea typeface="+mn-ea"/>
          <a:cs typeface="+mn-cs"/>
        </a:defRPr>
      </a:lvl6pPr>
      <a:lvl7pPr marL="2398105" algn="l" defTabSz="799368" rtl="0" eaLnBrk="1" latinLnBrk="0" hangingPunct="1">
        <a:defRPr sz="1600" kern="1200">
          <a:solidFill>
            <a:schemeClr val="tx1"/>
          </a:solidFill>
          <a:latin typeface="+mn-lt"/>
          <a:ea typeface="+mn-ea"/>
          <a:cs typeface="+mn-cs"/>
        </a:defRPr>
      </a:lvl7pPr>
      <a:lvl8pPr marL="2797790" algn="l" defTabSz="799368" rtl="0" eaLnBrk="1" latinLnBrk="0" hangingPunct="1">
        <a:defRPr sz="1600" kern="1200">
          <a:solidFill>
            <a:schemeClr val="tx1"/>
          </a:solidFill>
          <a:latin typeface="+mn-lt"/>
          <a:ea typeface="+mn-ea"/>
          <a:cs typeface="+mn-cs"/>
        </a:defRPr>
      </a:lvl8pPr>
      <a:lvl9pPr marL="3197474" algn="l" defTabSz="79936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chart" Target="../charts/chart1.xml"/><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48"/>
          <p:cNvSpPr txBox="1">
            <a:spLocks noChangeArrowheads="1"/>
          </p:cNvSpPr>
          <p:nvPr/>
        </p:nvSpPr>
        <p:spPr bwMode="auto">
          <a:xfrm>
            <a:off x="36000" y="20628000"/>
            <a:ext cx="7200000" cy="9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9937" tIns="39968" rIns="79937" bIns="39968" anchor="ctr"/>
          <a:lstStyle>
            <a:lvl1pPr defTabSz="4422775" eaLnBrk="0" hangingPunct="0">
              <a:defRPr sz="9300">
                <a:solidFill>
                  <a:schemeClr val="tx1"/>
                </a:solidFill>
                <a:latin typeface="Calibri" pitchFamily="34" charset="0"/>
              </a:defRPr>
            </a:lvl1pPr>
            <a:lvl2pPr marL="742950" indent="-285750" defTabSz="4422775" eaLnBrk="0" hangingPunct="0">
              <a:defRPr sz="9300">
                <a:solidFill>
                  <a:schemeClr val="tx1"/>
                </a:solidFill>
                <a:latin typeface="Calibri" pitchFamily="34" charset="0"/>
              </a:defRPr>
            </a:lvl2pPr>
            <a:lvl3pPr marL="1143000" indent="-228600" defTabSz="4422775" eaLnBrk="0" hangingPunct="0">
              <a:defRPr sz="9300">
                <a:solidFill>
                  <a:schemeClr val="tx1"/>
                </a:solidFill>
                <a:latin typeface="Calibri" pitchFamily="34" charset="0"/>
              </a:defRPr>
            </a:lvl3pPr>
            <a:lvl4pPr marL="1600200" indent="-228600" defTabSz="4422775" eaLnBrk="0" hangingPunct="0">
              <a:defRPr sz="9300">
                <a:solidFill>
                  <a:schemeClr val="tx1"/>
                </a:solidFill>
                <a:latin typeface="Calibri" pitchFamily="34" charset="0"/>
              </a:defRPr>
            </a:lvl4pPr>
            <a:lvl5pPr marL="2057400" indent="-228600" defTabSz="4422775" eaLnBrk="0" hangingPunct="0">
              <a:defRPr sz="9300">
                <a:solidFill>
                  <a:schemeClr val="tx1"/>
                </a:solidFill>
                <a:latin typeface="Calibri" pitchFamily="34" charset="0"/>
              </a:defRPr>
            </a:lvl5pPr>
            <a:lvl6pPr marL="2514600" indent="-228600" algn="ctr" defTabSz="4422775" eaLnBrk="0" fontAlgn="base" hangingPunct="0">
              <a:spcBef>
                <a:spcPct val="0"/>
              </a:spcBef>
              <a:spcAft>
                <a:spcPct val="0"/>
              </a:spcAft>
              <a:defRPr sz="9300">
                <a:solidFill>
                  <a:schemeClr val="tx1"/>
                </a:solidFill>
                <a:latin typeface="Calibri" pitchFamily="34" charset="0"/>
              </a:defRPr>
            </a:lvl6pPr>
            <a:lvl7pPr marL="2971800" indent="-228600" algn="ctr" defTabSz="4422775" eaLnBrk="0" fontAlgn="base" hangingPunct="0">
              <a:spcBef>
                <a:spcPct val="0"/>
              </a:spcBef>
              <a:spcAft>
                <a:spcPct val="0"/>
              </a:spcAft>
              <a:defRPr sz="9300">
                <a:solidFill>
                  <a:schemeClr val="tx1"/>
                </a:solidFill>
                <a:latin typeface="Calibri" pitchFamily="34" charset="0"/>
              </a:defRPr>
            </a:lvl7pPr>
            <a:lvl8pPr marL="3429000" indent="-228600" algn="ctr" defTabSz="4422775" eaLnBrk="0" fontAlgn="base" hangingPunct="0">
              <a:spcBef>
                <a:spcPct val="0"/>
              </a:spcBef>
              <a:spcAft>
                <a:spcPct val="0"/>
              </a:spcAft>
              <a:defRPr sz="9300">
                <a:solidFill>
                  <a:schemeClr val="tx1"/>
                </a:solidFill>
                <a:latin typeface="Calibri" pitchFamily="34" charset="0"/>
              </a:defRPr>
            </a:lvl8pPr>
            <a:lvl9pPr marL="3886200" indent="-228600" algn="ctr" defTabSz="4422775" eaLnBrk="0" fontAlgn="base" hangingPunct="0">
              <a:spcBef>
                <a:spcPct val="0"/>
              </a:spcBef>
              <a:spcAft>
                <a:spcPct val="0"/>
              </a:spcAft>
              <a:defRPr sz="9300">
                <a:solidFill>
                  <a:schemeClr val="tx1"/>
                </a:solidFill>
                <a:latin typeface="Calibri" pitchFamily="34" charset="0"/>
              </a:defRPr>
            </a:lvl9pPr>
          </a:lstStyle>
          <a:p>
            <a:pPr algn="l" eaLnBrk="1" hangingPunct="1">
              <a:spcBef>
                <a:spcPct val="50000"/>
              </a:spcBef>
            </a:pPr>
            <a:r>
              <a:rPr lang="de-DE" sz="3900" b="1" dirty="0" smtClean="0">
                <a:solidFill>
                  <a:schemeClr val="accent4"/>
                </a:solidFill>
                <a:latin typeface="MS Reference Sans Serif" pitchFamily="34" charset="0"/>
              </a:rPr>
              <a:t>Ergebnisse</a:t>
            </a:r>
            <a:endParaRPr lang="de-DE" sz="3900" b="1" dirty="0">
              <a:solidFill>
                <a:schemeClr val="accent4"/>
              </a:solidFill>
              <a:latin typeface="MS Reference Sans Serif" pitchFamily="34" charset="0"/>
            </a:endParaRPr>
          </a:p>
        </p:txBody>
      </p:sp>
      <p:sp>
        <p:nvSpPr>
          <p:cNvPr id="2055" name="Text Box 21"/>
          <p:cNvSpPr txBox="1">
            <a:spLocks noChangeArrowheads="1"/>
          </p:cNvSpPr>
          <p:nvPr/>
        </p:nvSpPr>
        <p:spPr bwMode="auto">
          <a:xfrm>
            <a:off x="0" y="41544000"/>
            <a:ext cx="30279975" cy="1260000"/>
          </a:xfrm>
          <a:prstGeom prst="rect">
            <a:avLst/>
          </a:prstGeom>
          <a:solidFill>
            <a:schemeClr val="accent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9937" tIns="39968" rIns="79937" bIns="39968"/>
          <a:lstStyle>
            <a:lvl1pPr defTabSz="4422775" eaLnBrk="0" hangingPunct="0">
              <a:defRPr sz="9300">
                <a:solidFill>
                  <a:schemeClr val="tx1"/>
                </a:solidFill>
                <a:latin typeface="Calibri" pitchFamily="34" charset="0"/>
              </a:defRPr>
            </a:lvl1pPr>
            <a:lvl2pPr marL="742950" indent="-285750" defTabSz="4422775" eaLnBrk="0" hangingPunct="0">
              <a:defRPr sz="9300">
                <a:solidFill>
                  <a:schemeClr val="tx1"/>
                </a:solidFill>
                <a:latin typeface="Calibri" pitchFamily="34" charset="0"/>
              </a:defRPr>
            </a:lvl2pPr>
            <a:lvl3pPr marL="1143000" indent="-228600" defTabSz="4422775" eaLnBrk="0" hangingPunct="0">
              <a:defRPr sz="9300">
                <a:solidFill>
                  <a:schemeClr val="tx1"/>
                </a:solidFill>
                <a:latin typeface="Calibri" pitchFamily="34" charset="0"/>
              </a:defRPr>
            </a:lvl3pPr>
            <a:lvl4pPr marL="1600200" indent="-228600" defTabSz="4422775" eaLnBrk="0" hangingPunct="0">
              <a:defRPr sz="9300">
                <a:solidFill>
                  <a:schemeClr val="tx1"/>
                </a:solidFill>
                <a:latin typeface="Calibri" pitchFamily="34" charset="0"/>
              </a:defRPr>
            </a:lvl4pPr>
            <a:lvl5pPr marL="2057400" indent="-228600" defTabSz="4422775" eaLnBrk="0" hangingPunct="0">
              <a:defRPr sz="9300">
                <a:solidFill>
                  <a:schemeClr val="tx1"/>
                </a:solidFill>
                <a:latin typeface="Calibri" pitchFamily="34" charset="0"/>
              </a:defRPr>
            </a:lvl5pPr>
            <a:lvl6pPr marL="2514600" indent="-228600" algn="ctr" defTabSz="4422775" eaLnBrk="0" fontAlgn="base" hangingPunct="0">
              <a:spcBef>
                <a:spcPct val="0"/>
              </a:spcBef>
              <a:spcAft>
                <a:spcPct val="0"/>
              </a:spcAft>
              <a:defRPr sz="9300">
                <a:solidFill>
                  <a:schemeClr val="tx1"/>
                </a:solidFill>
                <a:latin typeface="Calibri" pitchFamily="34" charset="0"/>
              </a:defRPr>
            </a:lvl6pPr>
            <a:lvl7pPr marL="2971800" indent="-228600" algn="ctr" defTabSz="4422775" eaLnBrk="0" fontAlgn="base" hangingPunct="0">
              <a:spcBef>
                <a:spcPct val="0"/>
              </a:spcBef>
              <a:spcAft>
                <a:spcPct val="0"/>
              </a:spcAft>
              <a:defRPr sz="9300">
                <a:solidFill>
                  <a:schemeClr val="tx1"/>
                </a:solidFill>
                <a:latin typeface="Calibri" pitchFamily="34" charset="0"/>
              </a:defRPr>
            </a:lvl7pPr>
            <a:lvl8pPr marL="3429000" indent="-228600" algn="ctr" defTabSz="4422775" eaLnBrk="0" fontAlgn="base" hangingPunct="0">
              <a:spcBef>
                <a:spcPct val="0"/>
              </a:spcBef>
              <a:spcAft>
                <a:spcPct val="0"/>
              </a:spcAft>
              <a:defRPr sz="9300">
                <a:solidFill>
                  <a:schemeClr val="tx1"/>
                </a:solidFill>
                <a:latin typeface="Calibri" pitchFamily="34" charset="0"/>
              </a:defRPr>
            </a:lvl8pPr>
            <a:lvl9pPr marL="3886200" indent="-228600" algn="ctr" defTabSz="4422775" eaLnBrk="0" fontAlgn="base" hangingPunct="0">
              <a:spcBef>
                <a:spcPct val="0"/>
              </a:spcBef>
              <a:spcAft>
                <a:spcPct val="0"/>
              </a:spcAft>
              <a:defRPr sz="9300">
                <a:solidFill>
                  <a:schemeClr val="tx1"/>
                </a:solidFill>
                <a:latin typeface="Calibri" pitchFamily="34" charset="0"/>
              </a:defRPr>
            </a:lvl9pPr>
          </a:lstStyle>
          <a:p>
            <a:pPr algn="l" eaLnBrk="1" hangingPunct="1">
              <a:spcBef>
                <a:spcPct val="50000"/>
              </a:spcBef>
            </a:pPr>
            <a:endParaRPr lang="de-DE" sz="7600" dirty="0"/>
          </a:p>
        </p:txBody>
      </p:sp>
      <p:sp>
        <p:nvSpPr>
          <p:cNvPr id="113" name="Text Box 48"/>
          <p:cNvSpPr txBox="1">
            <a:spLocks noChangeArrowheads="1"/>
          </p:cNvSpPr>
          <p:nvPr/>
        </p:nvSpPr>
        <p:spPr bwMode="auto">
          <a:xfrm>
            <a:off x="36000" y="8820000"/>
            <a:ext cx="7200000" cy="9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9937" tIns="39968" rIns="79937" bIns="39968"/>
          <a:lstStyle>
            <a:lvl1pPr defTabSz="4422775" eaLnBrk="0" hangingPunct="0">
              <a:defRPr sz="9300">
                <a:solidFill>
                  <a:schemeClr val="tx1"/>
                </a:solidFill>
                <a:latin typeface="Calibri" pitchFamily="34" charset="0"/>
              </a:defRPr>
            </a:lvl1pPr>
            <a:lvl2pPr marL="742950" indent="-285750" defTabSz="4422775" eaLnBrk="0" hangingPunct="0">
              <a:defRPr sz="9300">
                <a:solidFill>
                  <a:schemeClr val="tx1"/>
                </a:solidFill>
                <a:latin typeface="Calibri" pitchFamily="34" charset="0"/>
              </a:defRPr>
            </a:lvl2pPr>
            <a:lvl3pPr marL="1143000" indent="-228600" defTabSz="4422775" eaLnBrk="0" hangingPunct="0">
              <a:defRPr sz="9300">
                <a:solidFill>
                  <a:schemeClr val="tx1"/>
                </a:solidFill>
                <a:latin typeface="Calibri" pitchFamily="34" charset="0"/>
              </a:defRPr>
            </a:lvl3pPr>
            <a:lvl4pPr marL="1600200" indent="-228600" defTabSz="4422775" eaLnBrk="0" hangingPunct="0">
              <a:defRPr sz="9300">
                <a:solidFill>
                  <a:schemeClr val="tx1"/>
                </a:solidFill>
                <a:latin typeface="Calibri" pitchFamily="34" charset="0"/>
              </a:defRPr>
            </a:lvl4pPr>
            <a:lvl5pPr marL="2057400" indent="-228600" defTabSz="4422775" eaLnBrk="0" hangingPunct="0">
              <a:defRPr sz="9300">
                <a:solidFill>
                  <a:schemeClr val="tx1"/>
                </a:solidFill>
                <a:latin typeface="Calibri" pitchFamily="34" charset="0"/>
              </a:defRPr>
            </a:lvl5pPr>
            <a:lvl6pPr marL="2514600" indent="-228600" algn="ctr" defTabSz="4422775" eaLnBrk="0" fontAlgn="base" hangingPunct="0">
              <a:spcBef>
                <a:spcPct val="0"/>
              </a:spcBef>
              <a:spcAft>
                <a:spcPct val="0"/>
              </a:spcAft>
              <a:defRPr sz="9300">
                <a:solidFill>
                  <a:schemeClr val="tx1"/>
                </a:solidFill>
                <a:latin typeface="Calibri" pitchFamily="34" charset="0"/>
              </a:defRPr>
            </a:lvl6pPr>
            <a:lvl7pPr marL="2971800" indent="-228600" algn="ctr" defTabSz="4422775" eaLnBrk="0" fontAlgn="base" hangingPunct="0">
              <a:spcBef>
                <a:spcPct val="0"/>
              </a:spcBef>
              <a:spcAft>
                <a:spcPct val="0"/>
              </a:spcAft>
              <a:defRPr sz="9300">
                <a:solidFill>
                  <a:schemeClr val="tx1"/>
                </a:solidFill>
                <a:latin typeface="Calibri" pitchFamily="34" charset="0"/>
              </a:defRPr>
            </a:lvl7pPr>
            <a:lvl8pPr marL="3429000" indent="-228600" algn="ctr" defTabSz="4422775" eaLnBrk="0" fontAlgn="base" hangingPunct="0">
              <a:spcBef>
                <a:spcPct val="0"/>
              </a:spcBef>
              <a:spcAft>
                <a:spcPct val="0"/>
              </a:spcAft>
              <a:defRPr sz="9300">
                <a:solidFill>
                  <a:schemeClr val="tx1"/>
                </a:solidFill>
                <a:latin typeface="Calibri" pitchFamily="34" charset="0"/>
              </a:defRPr>
            </a:lvl8pPr>
            <a:lvl9pPr marL="3886200" indent="-228600" algn="ctr" defTabSz="4422775" eaLnBrk="0" fontAlgn="base" hangingPunct="0">
              <a:spcBef>
                <a:spcPct val="0"/>
              </a:spcBef>
              <a:spcAft>
                <a:spcPct val="0"/>
              </a:spcAft>
              <a:defRPr sz="9300">
                <a:solidFill>
                  <a:schemeClr val="tx1"/>
                </a:solidFill>
                <a:latin typeface="Calibri" pitchFamily="34" charset="0"/>
              </a:defRPr>
            </a:lvl9pPr>
          </a:lstStyle>
          <a:p>
            <a:pPr algn="l" eaLnBrk="1" hangingPunct="1">
              <a:spcBef>
                <a:spcPct val="50000"/>
              </a:spcBef>
            </a:pPr>
            <a:r>
              <a:rPr lang="de-DE" sz="3900" b="1" dirty="0" smtClean="0">
                <a:solidFill>
                  <a:schemeClr val="accent4"/>
                </a:solidFill>
                <a:latin typeface="MS Reference Sans Serif" pitchFamily="34" charset="0"/>
              </a:rPr>
              <a:t>Methode</a:t>
            </a:r>
            <a:endParaRPr lang="de-DE" sz="3900" b="1" dirty="0">
              <a:solidFill>
                <a:schemeClr val="accent4"/>
              </a:solidFill>
              <a:latin typeface="MS Reference Sans Serif" pitchFamily="34" charset="0"/>
            </a:endParaRPr>
          </a:p>
        </p:txBody>
      </p:sp>
      <p:sp>
        <p:nvSpPr>
          <p:cNvPr id="121" name="Text Box 48"/>
          <p:cNvSpPr txBox="1">
            <a:spLocks noChangeArrowheads="1"/>
          </p:cNvSpPr>
          <p:nvPr/>
        </p:nvSpPr>
        <p:spPr bwMode="auto">
          <a:xfrm>
            <a:off x="36000" y="4320000"/>
            <a:ext cx="7200000" cy="9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9937" tIns="39968" rIns="79937" bIns="39968"/>
          <a:lstStyle>
            <a:lvl1pPr defTabSz="4422775" eaLnBrk="0" hangingPunct="0">
              <a:defRPr sz="9300">
                <a:solidFill>
                  <a:schemeClr val="tx1"/>
                </a:solidFill>
                <a:latin typeface="Calibri" pitchFamily="34" charset="0"/>
              </a:defRPr>
            </a:lvl1pPr>
            <a:lvl2pPr marL="742950" indent="-285750" defTabSz="4422775" eaLnBrk="0" hangingPunct="0">
              <a:defRPr sz="9300">
                <a:solidFill>
                  <a:schemeClr val="tx1"/>
                </a:solidFill>
                <a:latin typeface="Calibri" pitchFamily="34" charset="0"/>
              </a:defRPr>
            </a:lvl2pPr>
            <a:lvl3pPr marL="1143000" indent="-228600" defTabSz="4422775" eaLnBrk="0" hangingPunct="0">
              <a:defRPr sz="9300">
                <a:solidFill>
                  <a:schemeClr val="tx1"/>
                </a:solidFill>
                <a:latin typeface="Calibri" pitchFamily="34" charset="0"/>
              </a:defRPr>
            </a:lvl3pPr>
            <a:lvl4pPr marL="1600200" indent="-228600" defTabSz="4422775" eaLnBrk="0" hangingPunct="0">
              <a:defRPr sz="9300">
                <a:solidFill>
                  <a:schemeClr val="tx1"/>
                </a:solidFill>
                <a:latin typeface="Calibri" pitchFamily="34" charset="0"/>
              </a:defRPr>
            </a:lvl4pPr>
            <a:lvl5pPr marL="2057400" indent="-228600" defTabSz="4422775" eaLnBrk="0" hangingPunct="0">
              <a:defRPr sz="9300">
                <a:solidFill>
                  <a:schemeClr val="tx1"/>
                </a:solidFill>
                <a:latin typeface="Calibri" pitchFamily="34" charset="0"/>
              </a:defRPr>
            </a:lvl5pPr>
            <a:lvl6pPr marL="2514600" indent="-228600" algn="ctr" defTabSz="4422775" eaLnBrk="0" fontAlgn="base" hangingPunct="0">
              <a:spcBef>
                <a:spcPct val="0"/>
              </a:spcBef>
              <a:spcAft>
                <a:spcPct val="0"/>
              </a:spcAft>
              <a:defRPr sz="9300">
                <a:solidFill>
                  <a:schemeClr val="tx1"/>
                </a:solidFill>
                <a:latin typeface="Calibri" pitchFamily="34" charset="0"/>
              </a:defRPr>
            </a:lvl6pPr>
            <a:lvl7pPr marL="2971800" indent="-228600" algn="ctr" defTabSz="4422775" eaLnBrk="0" fontAlgn="base" hangingPunct="0">
              <a:spcBef>
                <a:spcPct val="0"/>
              </a:spcBef>
              <a:spcAft>
                <a:spcPct val="0"/>
              </a:spcAft>
              <a:defRPr sz="9300">
                <a:solidFill>
                  <a:schemeClr val="tx1"/>
                </a:solidFill>
                <a:latin typeface="Calibri" pitchFamily="34" charset="0"/>
              </a:defRPr>
            </a:lvl7pPr>
            <a:lvl8pPr marL="3429000" indent="-228600" algn="ctr" defTabSz="4422775" eaLnBrk="0" fontAlgn="base" hangingPunct="0">
              <a:spcBef>
                <a:spcPct val="0"/>
              </a:spcBef>
              <a:spcAft>
                <a:spcPct val="0"/>
              </a:spcAft>
              <a:defRPr sz="9300">
                <a:solidFill>
                  <a:schemeClr val="tx1"/>
                </a:solidFill>
                <a:latin typeface="Calibri" pitchFamily="34" charset="0"/>
              </a:defRPr>
            </a:lvl8pPr>
            <a:lvl9pPr marL="3886200" indent="-228600" algn="ctr" defTabSz="4422775" eaLnBrk="0" fontAlgn="base" hangingPunct="0">
              <a:spcBef>
                <a:spcPct val="0"/>
              </a:spcBef>
              <a:spcAft>
                <a:spcPct val="0"/>
              </a:spcAft>
              <a:defRPr sz="9300">
                <a:solidFill>
                  <a:schemeClr val="tx1"/>
                </a:solidFill>
                <a:latin typeface="Calibri" pitchFamily="34" charset="0"/>
              </a:defRPr>
            </a:lvl9pPr>
          </a:lstStyle>
          <a:p>
            <a:pPr algn="l" eaLnBrk="1" hangingPunct="1">
              <a:spcBef>
                <a:spcPct val="50000"/>
              </a:spcBef>
            </a:pPr>
            <a:r>
              <a:rPr lang="de-DE" sz="3900" b="1" dirty="0" smtClean="0">
                <a:solidFill>
                  <a:schemeClr val="accent4"/>
                </a:solidFill>
                <a:latin typeface="MS Reference Sans Serif" pitchFamily="34" charset="0"/>
              </a:rPr>
              <a:t>Hintergrund</a:t>
            </a:r>
            <a:endParaRPr lang="de-DE" sz="3900" b="1" dirty="0">
              <a:solidFill>
                <a:schemeClr val="accent4"/>
              </a:solidFill>
              <a:latin typeface="MS Reference Sans Serif" pitchFamily="34" charset="0"/>
            </a:endParaRPr>
          </a:p>
        </p:txBody>
      </p:sp>
      <p:sp>
        <p:nvSpPr>
          <p:cNvPr id="25" name="Textfeld 24"/>
          <p:cNvSpPr txBox="1"/>
          <p:nvPr/>
        </p:nvSpPr>
        <p:spPr>
          <a:xfrm>
            <a:off x="0" y="5391807"/>
            <a:ext cx="19800000" cy="3418986"/>
          </a:xfrm>
          <a:prstGeom prst="rect">
            <a:avLst/>
          </a:prstGeom>
          <a:solidFill>
            <a:srgbClr val="FFFFCC"/>
          </a:solidFill>
          <a:ln w="63500" cmpd="sng">
            <a:solidFill>
              <a:schemeClr val="accent4"/>
            </a:solidFill>
          </a:ln>
          <a:effectLst/>
        </p:spPr>
        <p:txBody>
          <a:bodyPr wrap="square" lIns="180000" tIns="108000" rIns="180000" bIns="108000" rtlCol="0">
            <a:spAutoFit/>
          </a:bodyPr>
          <a:lstStyle/>
          <a:p>
            <a:pPr algn="just"/>
            <a:r>
              <a:rPr lang="de-DE" sz="2400" dirty="0" smtClean="0">
                <a:latin typeface="Microsoft Sans Serif" pitchFamily="34" charset="0"/>
                <a:cs typeface="Microsoft Sans Serif" pitchFamily="34" charset="0"/>
              </a:rPr>
              <a:t>Kinder aus Familien mit einem großen Ausmaß an psychosozialen Belastungen haben ein erhöhtes Risiko für Kindesmisshandlung und -vernachlässigung im Vergleich zu Kindern aus wenig/unbelasteten Familien (</a:t>
            </a:r>
            <a:r>
              <a:rPr lang="de-DE" sz="2400" dirty="0" err="1" smtClean="0">
                <a:latin typeface="Microsoft Sans Serif" pitchFamily="34" charset="0"/>
                <a:cs typeface="Microsoft Sans Serif" pitchFamily="34" charset="0"/>
              </a:rPr>
              <a:t>Stith</a:t>
            </a:r>
            <a:r>
              <a:rPr lang="de-DE" sz="2400" dirty="0" smtClean="0">
                <a:latin typeface="Microsoft Sans Serif" pitchFamily="34" charset="0"/>
                <a:cs typeface="Microsoft Sans Serif" pitchFamily="34" charset="0"/>
              </a:rPr>
              <a:t> et al. 2009). Da in Deutschland bisher verlässliche Daten zur Häufigkeit von Risikofaktoren für Kindeswohlgefährdungen in der frühen Kindheit fehlen, hat das Nationale Zentrum Frühe Hilfen (NZFH) eine entsprechende bundesweite </a:t>
            </a:r>
            <a:r>
              <a:rPr lang="de-DE" sz="2400" dirty="0" err="1" smtClean="0">
                <a:latin typeface="Microsoft Sans Serif" pitchFamily="34" charset="0"/>
                <a:cs typeface="Microsoft Sans Serif" pitchFamily="34" charset="0"/>
              </a:rPr>
              <a:t>Prävalenzstudie</a:t>
            </a:r>
            <a:r>
              <a:rPr lang="de-DE" sz="2400" dirty="0" smtClean="0">
                <a:latin typeface="Microsoft Sans Serif" pitchFamily="34" charset="0"/>
                <a:cs typeface="Microsoft Sans Serif" pitchFamily="34" charset="0"/>
              </a:rPr>
              <a:t> durchgeführt.</a:t>
            </a:r>
          </a:p>
          <a:p>
            <a:pPr algn="just"/>
            <a:endParaRPr lang="de-DE" sz="1600" dirty="0" smtClean="0">
              <a:latin typeface="Microsoft Sans Serif" pitchFamily="34" charset="0"/>
              <a:cs typeface="Microsoft Sans Serif" pitchFamily="34" charset="0"/>
            </a:endParaRPr>
          </a:p>
          <a:p>
            <a:pPr algn="just"/>
            <a:r>
              <a:rPr lang="de-DE" sz="2400" dirty="0" smtClean="0">
                <a:latin typeface="Microsoft Sans Serif" pitchFamily="34" charset="0"/>
                <a:cs typeface="Microsoft Sans Serif" pitchFamily="34" charset="0"/>
              </a:rPr>
              <a:t>Die Studie wurde vom Nationalen Zentrum Frühe Hilfen (NZFH</a:t>
            </a:r>
            <a:r>
              <a:rPr lang="de-DE" sz="2400" dirty="0" smtClean="0">
                <a:latin typeface="Microsoft Sans Serif" pitchFamily="34" charset="0"/>
                <a:cs typeface="Microsoft Sans Serif" pitchFamily="34" charset="0"/>
              </a:rPr>
              <a:t>) </a:t>
            </a:r>
            <a:r>
              <a:rPr lang="de-DE" sz="2400" dirty="0" smtClean="0">
                <a:latin typeface="Microsoft Sans Serif" pitchFamily="34" charset="0"/>
                <a:cs typeface="Microsoft Sans Serif" pitchFamily="34" charset="0"/>
              </a:rPr>
              <a:t>aus Mitteln der Bundesinitiative Frühe Hilfen (BIFH) des Bundesministeriums für Familie, Senioren, Frauen und Jugend (BMFSFJ) gefördert. Das NZFH wird getragen von der Bundeszentrale für gesundheitliche Aufklärung (</a:t>
            </a:r>
            <a:r>
              <a:rPr lang="de-DE" sz="2400" dirty="0" err="1" smtClean="0">
                <a:latin typeface="Microsoft Sans Serif" pitchFamily="34" charset="0"/>
                <a:cs typeface="Microsoft Sans Serif" pitchFamily="34" charset="0"/>
              </a:rPr>
              <a:t>BZgA</a:t>
            </a:r>
            <a:r>
              <a:rPr lang="de-DE" sz="2400" dirty="0" smtClean="0">
                <a:latin typeface="Microsoft Sans Serif" pitchFamily="34" charset="0"/>
                <a:cs typeface="Microsoft Sans Serif" pitchFamily="34" charset="0"/>
              </a:rPr>
              <a:t>) in Kooperation mit dem Deutschen Jugendinstitut (DJI) und führt die wissenschaftliche Begleitung der BIFH durch, die den flächendeckenden Auf- und Ausbau von Frühen Hilfen in Deutschland unterstützt.</a:t>
            </a:r>
          </a:p>
        </p:txBody>
      </p:sp>
      <p:sp>
        <p:nvSpPr>
          <p:cNvPr id="37" name="Rechteck 36"/>
          <p:cNvSpPr/>
          <p:nvPr/>
        </p:nvSpPr>
        <p:spPr>
          <a:xfrm>
            <a:off x="0" y="21852000"/>
            <a:ext cx="9540000" cy="14400000"/>
          </a:xfrm>
          <a:prstGeom prst="rect">
            <a:avLst/>
          </a:prstGeom>
          <a:solidFill>
            <a:srgbClr val="FFFFCC"/>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6431" fontAlgn="auto">
              <a:spcBef>
                <a:spcPts val="0"/>
              </a:spcBef>
              <a:spcAft>
                <a:spcPts val="0"/>
              </a:spcAft>
              <a:defRPr/>
            </a:pPr>
            <a:endParaRPr lang="de-DE" dirty="0"/>
          </a:p>
        </p:txBody>
      </p:sp>
      <p:sp>
        <p:nvSpPr>
          <p:cNvPr id="38" name="Rechteck 37"/>
          <p:cNvSpPr/>
          <p:nvPr/>
        </p:nvSpPr>
        <p:spPr>
          <a:xfrm>
            <a:off x="10259999" y="21852000"/>
            <a:ext cx="19980000" cy="14400000"/>
          </a:xfrm>
          <a:prstGeom prst="rect">
            <a:avLst/>
          </a:prstGeom>
          <a:solidFill>
            <a:srgbClr val="FFFFCC"/>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t">
              <a:spcBef>
                <a:spcPts val="0"/>
              </a:spcBef>
              <a:spcAft>
                <a:spcPts val="0"/>
              </a:spcAft>
            </a:pPr>
            <a:endParaRPr lang="de-DE" b="1" dirty="0" smtClean="0"/>
          </a:p>
          <a:p>
            <a:pPr algn="l" fontAlgn="t">
              <a:spcBef>
                <a:spcPts val="0"/>
              </a:spcBef>
              <a:spcAft>
                <a:spcPts val="0"/>
              </a:spcAft>
            </a:pPr>
            <a:endParaRPr lang="de-DE" b="1" dirty="0" smtClean="0"/>
          </a:p>
          <a:p>
            <a:pPr algn="l" fontAlgn="t">
              <a:spcBef>
                <a:spcPts val="0"/>
              </a:spcBef>
              <a:spcAft>
                <a:spcPts val="0"/>
              </a:spcAft>
            </a:pPr>
            <a:endParaRPr lang="de-DE" b="1" dirty="0" smtClean="0"/>
          </a:p>
          <a:p>
            <a:pPr algn="l" fontAlgn="t">
              <a:spcBef>
                <a:spcPts val="0"/>
              </a:spcBef>
              <a:spcAft>
                <a:spcPts val="0"/>
              </a:spcAft>
            </a:pPr>
            <a:endParaRPr lang="de-DE" b="1" dirty="0" smtClean="0"/>
          </a:p>
          <a:p>
            <a:pPr algn="l" fontAlgn="t">
              <a:spcBef>
                <a:spcPts val="0"/>
              </a:spcBef>
              <a:spcAft>
                <a:spcPts val="0"/>
              </a:spcAft>
            </a:pPr>
            <a:endParaRPr lang="de-DE" b="1" dirty="0" smtClean="0"/>
          </a:p>
          <a:p>
            <a:pPr algn="l" fontAlgn="t">
              <a:spcBef>
                <a:spcPts val="0"/>
              </a:spcBef>
              <a:spcAft>
                <a:spcPts val="0"/>
              </a:spcAft>
            </a:pPr>
            <a:endParaRPr lang="de-DE" b="1" dirty="0" smtClean="0"/>
          </a:p>
          <a:p>
            <a:pPr algn="l" fontAlgn="t">
              <a:spcBef>
                <a:spcPts val="0"/>
              </a:spcBef>
              <a:spcAft>
                <a:spcPts val="0"/>
              </a:spcAft>
            </a:pPr>
            <a:endParaRPr lang="de-DE" b="1" dirty="0" smtClean="0"/>
          </a:p>
          <a:p>
            <a:pPr algn="ctr" defTabSz="4176431" fontAlgn="auto">
              <a:spcBef>
                <a:spcPts val="0"/>
              </a:spcBef>
              <a:spcAft>
                <a:spcPts val="0"/>
              </a:spcAft>
              <a:defRPr/>
            </a:pPr>
            <a:endParaRPr lang="de-DE" dirty="0"/>
          </a:p>
        </p:txBody>
      </p:sp>
      <p:sp>
        <p:nvSpPr>
          <p:cNvPr id="50" name="Text Box 48"/>
          <p:cNvSpPr txBox="1">
            <a:spLocks noChangeArrowheads="1"/>
          </p:cNvSpPr>
          <p:nvPr/>
        </p:nvSpPr>
        <p:spPr bwMode="auto">
          <a:xfrm>
            <a:off x="36000" y="36468000"/>
            <a:ext cx="7200000" cy="5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9937" tIns="39968" rIns="79937" bIns="39968" anchor="ctr"/>
          <a:lstStyle>
            <a:lvl1pPr defTabSz="4422775" eaLnBrk="0" hangingPunct="0">
              <a:defRPr sz="9300">
                <a:solidFill>
                  <a:schemeClr val="tx1"/>
                </a:solidFill>
                <a:latin typeface="Calibri" pitchFamily="34" charset="0"/>
              </a:defRPr>
            </a:lvl1pPr>
            <a:lvl2pPr marL="742950" indent="-285750" defTabSz="4422775" eaLnBrk="0" hangingPunct="0">
              <a:defRPr sz="9300">
                <a:solidFill>
                  <a:schemeClr val="tx1"/>
                </a:solidFill>
                <a:latin typeface="Calibri" pitchFamily="34" charset="0"/>
              </a:defRPr>
            </a:lvl2pPr>
            <a:lvl3pPr marL="1143000" indent="-228600" defTabSz="4422775" eaLnBrk="0" hangingPunct="0">
              <a:defRPr sz="9300">
                <a:solidFill>
                  <a:schemeClr val="tx1"/>
                </a:solidFill>
                <a:latin typeface="Calibri" pitchFamily="34" charset="0"/>
              </a:defRPr>
            </a:lvl3pPr>
            <a:lvl4pPr marL="1600200" indent="-228600" defTabSz="4422775" eaLnBrk="0" hangingPunct="0">
              <a:defRPr sz="9300">
                <a:solidFill>
                  <a:schemeClr val="tx1"/>
                </a:solidFill>
                <a:latin typeface="Calibri" pitchFamily="34" charset="0"/>
              </a:defRPr>
            </a:lvl4pPr>
            <a:lvl5pPr marL="2057400" indent="-228600" defTabSz="4422775" eaLnBrk="0" hangingPunct="0">
              <a:defRPr sz="9300">
                <a:solidFill>
                  <a:schemeClr val="tx1"/>
                </a:solidFill>
                <a:latin typeface="Calibri" pitchFamily="34" charset="0"/>
              </a:defRPr>
            </a:lvl5pPr>
            <a:lvl6pPr marL="2514600" indent="-228600" algn="ctr" defTabSz="4422775" eaLnBrk="0" fontAlgn="base" hangingPunct="0">
              <a:spcBef>
                <a:spcPct val="0"/>
              </a:spcBef>
              <a:spcAft>
                <a:spcPct val="0"/>
              </a:spcAft>
              <a:defRPr sz="9300">
                <a:solidFill>
                  <a:schemeClr val="tx1"/>
                </a:solidFill>
                <a:latin typeface="Calibri" pitchFamily="34" charset="0"/>
              </a:defRPr>
            </a:lvl6pPr>
            <a:lvl7pPr marL="2971800" indent="-228600" algn="ctr" defTabSz="4422775" eaLnBrk="0" fontAlgn="base" hangingPunct="0">
              <a:spcBef>
                <a:spcPct val="0"/>
              </a:spcBef>
              <a:spcAft>
                <a:spcPct val="0"/>
              </a:spcAft>
              <a:defRPr sz="9300">
                <a:solidFill>
                  <a:schemeClr val="tx1"/>
                </a:solidFill>
                <a:latin typeface="Calibri" pitchFamily="34" charset="0"/>
              </a:defRPr>
            </a:lvl7pPr>
            <a:lvl8pPr marL="3429000" indent="-228600" algn="ctr" defTabSz="4422775" eaLnBrk="0" fontAlgn="base" hangingPunct="0">
              <a:spcBef>
                <a:spcPct val="0"/>
              </a:spcBef>
              <a:spcAft>
                <a:spcPct val="0"/>
              </a:spcAft>
              <a:defRPr sz="9300">
                <a:solidFill>
                  <a:schemeClr val="tx1"/>
                </a:solidFill>
                <a:latin typeface="Calibri" pitchFamily="34" charset="0"/>
              </a:defRPr>
            </a:lvl8pPr>
            <a:lvl9pPr marL="3886200" indent="-228600" algn="ctr" defTabSz="4422775" eaLnBrk="0" fontAlgn="base" hangingPunct="0">
              <a:spcBef>
                <a:spcPct val="0"/>
              </a:spcBef>
              <a:spcAft>
                <a:spcPct val="0"/>
              </a:spcAft>
              <a:defRPr sz="9300">
                <a:solidFill>
                  <a:schemeClr val="tx1"/>
                </a:solidFill>
                <a:latin typeface="Calibri" pitchFamily="34" charset="0"/>
              </a:defRPr>
            </a:lvl9pPr>
          </a:lstStyle>
          <a:p>
            <a:pPr algn="l" eaLnBrk="1" hangingPunct="1">
              <a:spcBef>
                <a:spcPct val="50000"/>
              </a:spcBef>
            </a:pPr>
            <a:r>
              <a:rPr lang="de-DE" sz="3900" b="1" dirty="0" smtClean="0">
                <a:solidFill>
                  <a:schemeClr val="accent4"/>
                </a:solidFill>
                <a:latin typeface="MS Reference Sans Serif" pitchFamily="34" charset="0"/>
              </a:rPr>
              <a:t>Schlussfolgerungen</a:t>
            </a:r>
            <a:endParaRPr lang="de-DE" sz="3900" b="1" dirty="0">
              <a:solidFill>
                <a:schemeClr val="accent4"/>
              </a:solidFill>
              <a:latin typeface="MS Reference Sans Serif" pitchFamily="34" charset="0"/>
            </a:endParaRPr>
          </a:p>
        </p:txBody>
      </p:sp>
      <p:sp>
        <p:nvSpPr>
          <p:cNvPr id="53" name="Textfeld 52"/>
          <p:cNvSpPr txBox="1"/>
          <p:nvPr/>
        </p:nvSpPr>
        <p:spPr>
          <a:xfrm>
            <a:off x="0" y="37476000"/>
            <a:ext cx="19800000" cy="3780000"/>
          </a:xfrm>
          <a:prstGeom prst="rect">
            <a:avLst/>
          </a:prstGeom>
          <a:solidFill>
            <a:srgbClr val="FFFFCC"/>
          </a:solidFill>
          <a:ln w="63500">
            <a:solidFill>
              <a:schemeClr val="accent4"/>
            </a:solidFill>
          </a:ln>
        </p:spPr>
        <p:txBody>
          <a:bodyPr wrap="square" lIns="180000" tIns="108000" rIns="180000" bIns="108000" rtlCol="0" anchor="ctr">
            <a:spAutoFit/>
          </a:bodyPr>
          <a:lstStyle/>
          <a:p>
            <a:pPr lvl="0" algn="just">
              <a:defRPr/>
            </a:pPr>
            <a:r>
              <a:rPr lang="de-DE" sz="2400" u="sng" dirty="0" smtClean="0">
                <a:latin typeface="Microsoft Sans Serif" pitchFamily="34" charset="0"/>
                <a:cs typeface="Microsoft Sans Serif" pitchFamily="34" charset="0"/>
              </a:rPr>
              <a:t>Studiendesign</a:t>
            </a:r>
          </a:p>
          <a:p>
            <a:pPr algn="just">
              <a:defRPr/>
            </a:pPr>
            <a:r>
              <a:rPr lang="de-DE" sz="2400" dirty="0" smtClean="0">
                <a:latin typeface="Microsoft Sans Serif" pitchFamily="34" charset="0"/>
                <a:cs typeface="Microsoft Sans Serif" pitchFamily="34" charset="0"/>
              </a:rPr>
              <a:t>Mit der Studie ist es gelungen, einen innovativen Feldzugang über Kinderarztpraxen statt Einwohnermeldeämter erfolgreich umzusetzen. Der Anteil sozial schwacher Familien, die in solchen Studien für gewöhnlich eher unterrepräsentiert sind, lag deutlich über den Erwartungen. Es konnte eine für Deutschland repräsentative Stichprobe von Familien mit mindestens einem Kind zwischen 0-3 Jahren rekrutiert werden.</a:t>
            </a:r>
          </a:p>
          <a:p>
            <a:pPr lvl="0" algn="just">
              <a:defRPr/>
            </a:pPr>
            <a:endParaRPr lang="de-DE" sz="1400" dirty="0" smtClean="0">
              <a:latin typeface="Microsoft Sans Serif" pitchFamily="34" charset="0"/>
              <a:cs typeface="Microsoft Sans Serif" pitchFamily="34" charset="0"/>
            </a:endParaRPr>
          </a:p>
          <a:p>
            <a:pPr lvl="0" algn="just">
              <a:defRPr/>
            </a:pPr>
            <a:r>
              <a:rPr lang="de-DE" sz="2400" u="sng" dirty="0" smtClean="0">
                <a:latin typeface="Microsoft Sans Serif" pitchFamily="34" charset="0"/>
                <a:cs typeface="Microsoft Sans Serif" pitchFamily="34" charset="0"/>
              </a:rPr>
              <a:t>Elterliche Belastungsfaktoren für Kindeswohlgefährdungen</a:t>
            </a:r>
          </a:p>
          <a:p>
            <a:pPr algn="just">
              <a:defRPr/>
            </a:pPr>
            <a:r>
              <a:rPr lang="de-DE" sz="2400" dirty="0" smtClean="0">
                <a:latin typeface="Microsoft Sans Serif" pitchFamily="34" charset="0"/>
                <a:cs typeface="Microsoft Sans Serif" pitchFamily="34" charset="0"/>
              </a:rPr>
              <a:t>Im Gegensatz zu den </a:t>
            </a:r>
            <a:r>
              <a:rPr lang="de-DE" sz="2400" dirty="0" err="1" smtClean="0">
                <a:latin typeface="Microsoft Sans Serif" pitchFamily="34" charset="0"/>
                <a:cs typeface="Microsoft Sans Serif" pitchFamily="34" charset="0"/>
              </a:rPr>
              <a:t>univariaten</a:t>
            </a:r>
            <a:r>
              <a:rPr lang="de-DE" sz="2400" dirty="0" smtClean="0">
                <a:latin typeface="Microsoft Sans Serif" pitchFamily="34" charset="0"/>
                <a:cs typeface="Microsoft Sans Serif" pitchFamily="34" charset="0"/>
              </a:rPr>
              <a:t> Zusammenhangsanalysen konnten in den multivariaten Analysen nur für die Faktoren </a:t>
            </a:r>
            <a:r>
              <a:rPr lang="de-DE" sz="2400" dirty="0" err="1" smtClean="0">
                <a:latin typeface="Microsoft Sans Serif" pitchFamily="34" charset="0"/>
                <a:cs typeface="Microsoft Sans Serif" pitchFamily="34" charset="0"/>
              </a:rPr>
              <a:t>Ärgerneigung</a:t>
            </a:r>
            <a:r>
              <a:rPr lang="de-DE" sz="2400" dirty="0" smtClean="0">
                <a:latin typeface="Microsoft Sans Serif" pitchFamily="34" charset="0"/>
                <a:cs typeface="Microsoft Sans Serif" pitchFamily="34" charset="0"/>
              </a:rPr>
              <a:t>, Erziehungsstress und schwierige Kindheit der Eltern Zusammenhänge mit Kindeswohlgefährdungen nachgewiesen werden. Insbesondere die Bedeutung von elterlicher </a:t>
            </a:r>
            <a:r>
              <a:rPr lang="de-DE" sz="2400" dirty="0" err="1" smtClean="0">
                <a:latin typeface="Microsoft Sans Serif" pitchFamily="34" charset="0"/>
                <a:cs typeface="Microsoft Sans Serif" pitchFamily="34" charset="0"/>
              </a:rPr>
              <a:t>Ärgerneigung</a:t>
            </a:r>
            <a:r>
              <a:rPr lang="de-DE" sz="2400" dirty="0" smtClean="0">
                <a:latin typeface="Microsoft Sans Serif" pitchFamily="34" charset="0"/>
                <a:cs typeface="Microsoft Sans Serif" pitchFamily="34" charset="0"/>
              </a:rPr>
              <a:t> deckt sich mit aus der Literatur bekannten Ergebnissen. Dieser Faktor könnte einen wichtigen Anhaltspunkt </a:t>
            </a:r>
            <a:r>
              <a:rPr lang="de-DE" sz="2400" smtClean="0">
                <a:latin typeface="Microsoft Sans Serif" pitchFamily="34" charset="0"/>
                <a:cs typeface="Microsoft Sans Serif" pitchFamily="34" charset="0"/>
              </a:rPr>
              <a:t>für </a:t>
            </a:r>
            <a:r>
              <a:rPr lang="de-DE" sz="2400" smtClean="0">
                <a:latin typeface="Microsoft Sans Serif" pitchFamily="34" charset="0"/>
                <a:cs typeface="Microsoft Sans Serif" pitchFamily="34" charset="0"/>
              </a:rPr>
              <a:t>Präventionsmöglichkeiten </a:t>
            </a:r>
            <a:r>
              <a:rPr lang="de-DE" sz="2400" dirty="0" smtClean="0">
                <a:latin typeface="Microsoft Sans Serif" pitchFamily="34" charset="0"/>
                <a:cs typeface="Microsoft Sans Serif" pitchFamily="34" charset="0"/>
              </a:rPr>
              <a:t>darstellen.</a:t>
            </a:r>
            <a:endParaRPr lang="de-DE" sz="2400" dirty="0">
              <a:latin typeface="Microsoft Sans Serif" pitchFamily="34" charset="0"/>
              <a:cs typeface="Microsoft Sans Serif" pitchFamily="34" charset="0"/>
            </a:endParaRPr>
          </a:p>
        </p:txBody>
      </p:sp>
      <p:sp>
        <p:nvSpPr>
          <p:cNvPr id="58" name="Rechteck 57"/>
          <p:cNvSpPr/>
          <p:nvPr/>
        </p:nvSpPr>
        <p:spPr>
          <a:xfrm>
            <a:off x="0" y="12743999"/>
            <a:ext cx="9540000" cy="7740000"/>
          </a:xfrm>
          <a:prstGeom prst="rect">
            <a:avLst/>
          </a:prstGeom>
          <a:solidFill>
            <a:srgbClr val="FFFFCC"/>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lvl="0" indent="-360363" algn="l" eaLnBrk="0" hangingPunct="0">
              <a:spcBef>
                <a:spcPct val="60000"/>
              </a:spcBef>
              <a:defRPr/>
            </a:pPr>
            <a:endParaRPr lang="de-DE" sz="2000" kern="0" dirty="0" smtClean="0">
              <a:solidFill>
                <a:schemeClr val="accent4"/>
              </a:solidFill>
            </a:endParaRPr>
          </a:p>
        </p:txBody>
      </p:sp>
      <p:sp>
        <p:nvSpPr>
          <p:cNvPr id="59" name="Rechteck 58"/>
          <p:cNvSpPr/>
          <p:nvPr/>
        </p:nvSpPr>
        <p:spPr>
          <a:xfrm>
            <a:off x="10260000" y="12744000"/>
            <a:ext cx="9540000" cy="7740000"/>
          </a:xfrm>
          <a:prstGeom prst="rect">
            <a:avLst/>
          </a:prstGeom>
          <a:solidFill>
            <a:srgbClr val="FFFFCC"/>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lvl="0" indent="-360363" algn="l" eaLnBrk="0" hangingPunct="0">
              <a:spcBef>
                <a:spcPct val="60000"/>
              </a:spcBef>
              <a:defRPr/>
            </a:pPr>
            <a:endParaRPr lang="en-US" sz="2000" kern="0" dirty="0" smtClean="0">
              <a:solidFill>
                <a:srgbClr val="000000"/>
              </a:solidFill>
              <a:latin typeface="Microsoft Sans Serif" pitchFamily="34" charset="0"/>
              <a:cs typeface="Microsoft Sans Serif" pitchFamily="34" charset="0"/>
            </a:endParaRPr>
          </a:p>
          <a:p>
            <a:pPr marL="360363" lvl="0" indent="-360363" algn="l" eaLnBrk="0" hangingPunct="0">
              <a:spcBef>
                <a:spcPct val="60000"/>
              </a:spcBef>
              <a:buFont typeface="Arial" pitchFamily="34" charset="0"/>
              <a:buChar char="•"/>
              <a:defRPr/>
            </a:pPr>
            <a:endParaRPr lang="de-DE" sz="2000" kern="0" dirty="0" smtClean="0">
              <a:solidFill>
                <a:srgbClr val="000000"/>
              </a:solidFill>
              <a:latin typeface="Microsoft Sans Serif" pitchFamily="34" charset="0"/>
              <a:cs typeface="Microsoft Sans Serif" pitchFamily="34" charset="0"/>
            </a:endParaRPr>
          </a:p>
        </p:txBody>
      </p:sp>
      <p:sp>
        <p:nvSpPr>
          <p:cNvPr id="70" name="Text Box 48"/>
          <p:cNvSpPr txBox="1">
            <a:spLocks noChangeArrowheads="1"/>
          </p:cNvSpPr>
          <p:nvPr/>
        </p:nvSpPr>
        <p:spPr bwMode="auto">
          <a:xfrm>
            <a:off x="180000" y="12888000"/>
            <a:ext cx="8280000" cy="540000"/>
          </a:xfrm>
          <a:prstGeom prst="rect">
            <a:avLst/>
          </a:prstGeom>
          <a:solidFill>
            <a:srgbClr val="FFFFCC"/>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9937" tIns="39968" rIns="79937" bIns="39968"/>
          <a:lstStyle>
            <a:lvl1pPr defTabSz="4422775" eaLnBrk="0" hangingPunct="0">
              <a:defRPr sz="9300">
                <a:solidFill>
                  <a:schemeClr val="tx1"/>
                </a:solidFill>
                <a:latin typeface="Calibri" pitchFamily="34" charset="0"/>
              </a:defRPr>
            </a:lvl1pPr>
            <a:lvl2pPr marL="742950" indent="-285750" defTabSz="4422775" eaLnBrk="0" hangingPunct="0">
              <a:defRPr sz="9300">
                <a:solidFill>
                  <a:schemeClr val="tx1"/>
                </a:solidFill>
                <a:latin typeface="Calibri" pitchFamily="34" charset="0"/>
              </a:defRPr>
            </a:lvl2pPr>
            <a:lvl3pPr marL="1143000" indent="-228600" defTabSz="4422775" eaLnBrk="0" hangingPunct="0">
              <a:defRPr sz="9300">
                <a:solidFill>
                  <a:schemeClr val="tx1"/>
                </a:solidFill>
                <a:latin typeface="Calibri" pitchFamily="34" charset="0"/>
              </a:defRPr>
            </a:lvl3pPr>
            <a:lvl4pPr marL="1600200" indent="-228600" defTabSz="4422775" eaLnBrk="0" hangingPunct="0">
              <a:defRPr sz="9300">
                <a:solidFill>
                  <a:schemeClr val="tx1"/>
                </a:solidFill>
                <a:latin typeface="Calibri" pitchFamily="34" charset="0"/>
              </a:defRPr>
            </a:lvl4pPr>
            <a:lvl5pPr marL="2057400" indent="-228600" defTabSz="4422775" eaLnBrk="0" hangingPunct="0">
              <a:defRPr sz="9300">
                <a:solidFill>
                  <a:schemeClr val="tx1"/>
                </a:solidFill>
                <a:latin typeface="Calibri" pitchFamily="34" charset="0"/>
              </a:defRPr>
            </a:lvl5pPr>
            <a:lvl6pPr marL="2514600" indent="-228600" algn="ctr" defTabSz="4422775" eaLnBrk="0" fontAlgn="base" hangingPunct="0">
              <a:spcBef>
                <a:spcPct val="0"/>
              </a:spcBef>
              <a:spcAft>
                <a:spcPct val="0"/>
              </a:spcAft>
              <a:defRPr sz="9300">
                <a:solidFill>
                  <a:schemeClr val="tx1"/>
                </a:solidFill>
                <a:latin typeface="Calibri" pitchFamily="34" charset="0"/>
              </a:defRPr>
            </a:lvl6pPr>
            <a:lvl7pPr marL="2971800" indent="-228600" algn="ctr" defTabSz="4422775" eaLnBrk="0" fontAlgn="base" hangingPunct="0">
              <a:spcBef>
                <a:spcPct val="0"/>
              </a:spcBef>
              <a:spcAft>
                <a:spcPct val="0"/>
              </a:spcAft>
              <a:defRPr sz="9300">
                <a:solidFill>
                  <a:schemeClr val="tx1"/>
                </a:solidFill>
                <a:latin typeface="Calibri" pitchFamily="34" charset="0"/>
              </a:defRPr>
            </a:lvl7pPr>
            <a:lvl8pPr marL="3429000" indent="-228600" algn="ctr" defTabSz="4422775" eaLnBrk="0" fontAlgn="base" hangingPunct="0">
              <a:spcBef>
                <a:spcPct val="0"/>
              </a:spcBef>
              <a:spcAft>
                <a:spcPct val="0"/>
              </a:spcAft>
              <a:defRPr sz="9300">
                <a:solidFill>
                  <a:schemeClr val="tx1"/>
                </a:solidFill>
                <a:latin typeface="Calibri" pitchFamily="34" charset="0"/>
              </a:defRPr>
            </a:lvl8pPr>
            <a:lvl9pPr marL="3886200" indent="-228600" algn="ctr" defTabSz="4422775" eaLnBrk="0" fontAlgn="base" hangingPunct="0">
              <a:spcBef>
                <a:spcPct val="0"/>
              </a:spcBef>
              <a:spcAft>
                <a:spcPct val="0"/>
              </a:spcAft>
              <a:defRPr sz="9300">
                <a:solidFill>
                  <a:schemeClr val="tx1"/>
                </a:solidFill>
                <a:latin typeface="Calibri" pitchFamily="34" charset="0"/>
              </a:defRPr>
            </a:lvl9pPr>
          </a:lstStyle>
          <a:p>
            <a:pPr algn="l" eaLnBrk="1" hangingPunct="1">
              <a:spcBef>
                <a:spcPct val="50000"/>
              </a:spcBef>
            </a:pPr>
            <a:r>
              <a:rPr lang="de-DE" sz="3600" dirty="0" smtClean="0">
                <a:solidFill>
                  <a:schemeClr val="accent4"/>
                </a:solidFill>
                <a:latin typeface="MS Reference Sans Serif" pitchFamily="34" charset="0"/>
              </a:rPr>
              <a:t>Gesamtüberblick </a:t>
            </a:r>
            <a:r>
              <a:rPr lang="de-DE" sz="3600" dirty="0" err="1" smtClean="0">
                <a:solidFill>
                  <a:schemeClr val="accent4"/>
                </a:solidFill>
                <a:latin typeface="MS Reference Sans Serif" pitchFamily="34" charset="0"/>
              </a:rPr>
              <a:t>KiD</a:t>
            </a:r>
            <a:r>
              <a:rPr lang="de-DE" sz="3600" dirty="0" smtClean="0">
                <a:solidFill>
                  <a:schemeClr val="accent4"/>
                </a:solidFill>
                <a:latin typeface="MS Reference Sans Serif" pitchFamily="34" charset="0"/>
              </a:rPr>
              <a:t> 0-3</a:t>
            </a:r>
            <a:endParaRPr lang="de-DE" sz="3600" dirty="0">
              <a:solidFill>
                <a:schemeClr val="accent4"/>
              </a:solidFill>
              <a:latin typeface="MS Reference Sans Serif" pitchFamily="34" charset="0"/>
            </a:endParaRPr>
          </a:p>
        </p:txBody>
      </p:sp>
      <p:pic>
        <p:nvPicPr>
          <p:cNvPr id="52" name="Picture 2"/>
          <p:cNvPicPr>
            <a:picLocks noChangeAspect="1" noChangeArrowheads="1"/>
          </p:cNvPicPr>
          <p:nvPr/>
        </p:nvPicPr>
        <p:blipFill>
          <a:blip r:embed="rId3" cstate="print"/>
          <a:stretch>
            <a:fillRect/>
          </a:stretch>
        </p:blipFill>
        <p:spPr bwMode="auto">
          <a:xfrm>
            <a:off x="7380000" y="41688000"/>
            <a:ext cx="2430000" cy="972000"/>
          </a:xfrm>
          <a:prstGeom prst="rect">
            <a:avLst/>
          </a:prstGeom>
          <a:noFill/>
          <a:ln w="9525">
            <a:noFill/>
            <a:miter lim="800000"/>
            <a:headEnd/>
            <a:tailEnd/>
          </a:ln>
        </p:spPr>
      </p:pic>
      <p:sp>
        <p:nvSpPr>
          <p:cNvPr id="56" name="Rechteck 55"/>
          <p:cNvSpPr/>
          <p:nvPr/>
        </p:nvSpPr>
        <p:spPr>
          <a:xfrm>
            <a:off x="20520000" y="37440000"/>
            <a:ext cx="9792000" cy="3852000"/>
          </a:xfrm>
          <a:prstGeom prst="rect">
            <a:avLst/>
          </a:prstGeom>
          <a:solidFill>
            <a:schemeClr val="accent4"/>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6431" fontAlgn="auto">
              <a:spcBef>
                <a:spcPts val="0"/>
              </a:spcBef>
              <a:spcAft>
                <a:spcPts val="0"/>
              </a:spcAft>
              <a:defRPr/>
            </a:pPr>
            <a:endParaRPr lang="de-DE" dirty="0"/>
          </a:p>
        </p:txBody>
      </p:sp>
      <p:sp>
        <p:nvSpPr>
          <p:cNvPr id="2132" name="Text Box 5"/>
          <p:cNvSpPr txBox="1">
            <a:spLocks noChangeArrowheads="1"/>
          </p:cNvSpPr>
          <p:nvPr/>
        </p:nvSpPr>
        <p:spPr bwMode="auto">
          <a:xfrm>
            <a:off x="5220000" y="0"/>
            <a:ext cx="25056000" cy="4140000"/>
          </a:xfrm>
          <a:prstGeom prst="rect">
            <a:avLst/>
          </a:prstGeom>
          <a:solidFill>
            <a:schemeClr val="accent4"/>
          </a:solidFill>
          <a:ln w="9525">
            <a:solidFill>
              <a:srgbClr val="B1005C"/>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defTabSz="4422775" eaLnBrk="0" hangingPunct="0">
              <a:defRPr sz="9300">
                <a:solidFill>
                  <a:schemeClr val="tx1"/>
                </a:solidFill>
                <a:latin typeface="Calibri" pitchFamily="34" charset="0"/>
              </a:defRPr>
            </a:lvl1pPr>
            <a:lvl2pPr marL="742950" indent="-285750" defTabSz="4422775" eaLnBrk="0" hangingPunct="0">
              <a:defRPr sz="9300">
                <a:solidFill>
                  <a:schemeClr val="tx1"/>
                </a:solidFill>
                <a:latin typeface="Calibri" pitchFamily="34" charset="0"/>
              </a:defRPr>
            </a:lvl2pPr>
            <a:lvl3pPr marL="1143000" indent="-228600" defTabSz="4422775" eaLnBrk="0" hangingPunct="0">
              <a:defRPr sz="9300">
                <a:solidFill>
                  <a:schemeClr val="tx1"/>
                </a:solidFill>
                <a:latin typeface="Calibri" pitchFamily="34" charset="0"/>
              </a:defRPr>
            </a:lvl3pPr>
            <a:lvl4pPr marL="1600200" indent="-228600" defTabSz="4422775" eaLnBrk="0" hangingPunct="0">
              <a:defRPr sz="9300">
                <a:solidFill>
                  <a:schemeClr val="tx1"/>
                </a:solidFill>
                <a:latin typeface="Calibri" pitchFamily="34" charset="0"/>
              </a:defRPr>
            </a:lvl4pPr>
            <a:lvl5pPr marL="2057400" indent="-228600" defTabSz="4422775" eaLnBrk="0" hangingPunct="0">
              <a:defRPr sz="9300">
                <a:solidFill>
                  <a:schemeClr val="tx1"/>
                </a:solidFill>
                <a:latin typeface="Calibri" pitchFamily="34" charset="0"/>
              </a:defRPr>
            </a:lvl5pPr>
            <a:lvl6pPr marL="2514600" indent="-228600" algn="ctr" defTabSz="4422775" eaLnBrk="0" fontAlgn="base" hangingPunct="0">
              <a:spcBef>
                <a:spcPct val="0"/>
              </a:spcBef>
              <a:spcAft>
                <a:spcPct val="0"/>
              </a:spcAft>
              <a:defRPr sz="9300">
                <a:solidFill>
                  <a:schemeClr val="tx1"/>
                </a:solidFill>
                <a:latin typeface="Calibri" pitchFamily="34" charset="0"/>
              </a:defRPr>
            </a:lvl6pPr>
            <a:lvl7pPr marL="2971800" indent="-228600" algn="ctr" defTabSz="4422775" eaLnBrk="0" fontAlgn="base" hangingPunct="0">
              <a:spcBef>
                <a:spcPct val="0"/>
              </a:spcBef>
              <a:spcAft>
                <a:spcPct val="0"/>
              </a:spcAft>
              <a:defRPr sz="9300">
                <a:solidFill>
                  <a:schemeClr val="tx1"/>
                </a:solidFill>
                <a:latin typeface="Calibri" pitchFamily="34" charset="0"/>
              </a:defRPr>
            </a:lvl7pPr>
            <a:lvl8pPr marL="3429000" indent="-228600" algn="ctr" defTabSz="4422775" eaLnBrk="0" fontAlgn="base" hangingPunct="0">
              <a:spcBef>
                <a:spcPct val="0"/>
              </a:spcBef>
              <a:spcAft>
                <a:spcPct val="0"/>
              </a:spcAft>
              <a:defRPr sz="9300">
                <a:solidFill>
                  <a:schemeClr val="tx1"/>
                </a:solidFill>
                <a:latin typeface="Calibri" pitchFamily="34" charset="0"/>
              </a:defRPr>
            </a:lvl8pPr>
            <a:lvl9pPr marL="3886200" indent="-228600" algn="ctr" defTabSz="4422775" eaLnBrk="0" fontAlgn="base" hangingPunct="0">
              <a:spcBef>
                <a:spcPct val="0"/>
              </a:spcBef>
              <a:spcAft>
                <a:spcPct val="0"/>
              </a:spcAft>
              <a:defRPr sz="9300">
                <a:solidFill>
                  <a:schemeClr val="tx1"/>
                </a:solidFill>
                <a:latin typeface="Calibri" pitchFamily="34" charset="0"/>
              </a:defRPr>
            </a:lvl9pPr>
          </a:lstStyle>
          <a:p>
            <a:pPr algn="r" eaLnBrk="1" hangingPunct="1">
              <a:spcBef>
                <a:spcPct val="50000"/>
              </a:spcBef>
            </a:pPr>
            <a:r>
              <a:rPr lang="de-DE" sz="8400">
                <a:solidFill>
                  <a:srgbClr val="9E1D58"/>
                </a:solidFill>
              </a:rPr>
              <a:t>		</a:t>
            </a:r>
          </a:p>
        </p:txBody>
      </p:sp>
      <p:sp>
        <p:nvSpPr>
          <p:cNvPr id="2069" name="Text Box 1402"/>
          <p:cNvSpPr txBox="1">
            <a:spLocks noChangeArrowheads="1"/>
          </p:cNvSpPr>
          <p:nvPr/>
        </p:nvSpPr>
        <p:spPr bwMode="auto">
          <a:xfrm>
            <a:off x="5220000" y="432000"/>
            <a:ext cx="25020000" cy="16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9937" tIns="39968" rIns="79937" bIns="39968" anchor="ctr"/>
          <a:lstStyle>
            <a:lvl1pPr defTabSz="4422775" eaLnBrk="0" hangingPunct="0">
              <a:defRPr sz="9300">
                <a:solidFill>
                  <a:schemeClr val="tx1"/>
                </a:solidFill>
                <a:latin typeface="Calibri" pitchFamily="34" charset="0"/>
              </a:defRPr>
            </a:lvl1pPr>
            <a:lvl2pPr marL="742950" indent="-285750" defTabSz="4422775" eaLnBrk="0" hangingPunct="0">
              <a:defRPr sz="9300">
                <a:solidFill>
                  <a:schemeClr val="tx1"/>
                </a:solidFill>
                <a:latin typeface="Calibri" pitchFamily="34" charset="0"/>
              </a:defRPr>
            </a:lvl2pPr>
            <a:lvl3pPr marL="1143000" indent="-228600" defTabSz="4422775" eaLnBrk="0" hangingPunct="0">
              <a:defRPr sz="9300">
                <a:solidFill>
                  <a:schemeClr val="tx1"/>
                </a:solidFill>
                <a:latin typeface="Calibri" pitchFamily="34" charset="0"/>
              </a:defRPr>
            </a:lvl3pPr>
            <a:lvl4pPr marL="1600200" indent="-228600" defTabSz="4422775" eaLnBrk="0" hangingPunct="0">
              <a:defRPr sz="9300">
                <a:solidFill>
                  <a:schemeClr val="tx1"/>
                </a:solidFill>
                <a:latin typeface="Calibri" pitchFamily="34" charset="0"/>
              </a:defRPr>
            </a:lvl4pPr>
            <a:lvl5pPr marL="2057400" indent="-228600" defTabSz="4422775" eaLnBrk="0" hangingPunct="0">
              <a:defRPr sz="9300">
                <a:solidFill>
                  <a:schemeClr val="tx1"/>
                </a:solidFill>
                <a:latin typeface="Calibri" pitchFamily="34" charset="0"/>
              </a:defRPr>
            </a:lvl5pPr>
            <a:lvl6pPr marL="2514600" indent="-228600" algn="ctr" defTabSz="4422775" eaLnBrk="0" fontAlgn="base" hangingPunct="0">
              <a:spcBef>
                <a:spcPct val="0"/>
              </a:spcBef>
              <a:spcAft>
                <a:spcPct val="0"/>
              </a:spcAft>
              <a:defRPr sz="9300">
                <a:solidFill>
                  <a:schemeClr val="tx1"/>
                </a:solidFill>
                <a:latin typeface="Calibri" pitchFamily="34" charset="0"/>
              </a:defRPr>
            </a:lvl6pPr>
            <a:lvl7pPr marL="2971800" indent="-228600" algn="ctr" defTabSz="4422775" eaLnBrk="0" fontAlgn="base" hangingPunct="0">
              <a:spcBef>
                <a:spcPct val="0"/>
              </a:spcBef>
              <a:spcAft>
                <a:spcPct val="0"/>
              </a:spcAft>
              <a:defRPr sz="9300">
                <a:solidFill>
                  <a:schemeClr val="tx1"/>
                </a:solidFill>
                <a:latin typeface="Calibri" pitchFamily="34" charset="0"/>
              </a:defRPr>
            </a:lvl7pPr>
            <a:lvl8pPr marL="3429000" indent="-228600" algn="ctr" defTabSz="4422775" eaLnBrk="0" fontAlgn="base" hangingPunct="0">
              <a:spcBef>
                <a:spcPct val="0"/>
              </a:spcBef>
              <a:spcAft>
                <a:spcPct val="0"/>
              </a:spcAft>
              <a:defRPr sz="9300">
                <a:solidFill>
                  <a:schemeClr val="tx1"/>
                </a:solidFill>
                <a:latin typeface="Calibri" pitchFamily="34" charset="0"/>
              </a:defRPr>
            </a:lvl8pPr>
            <a:lvl9pPr marL="3886200" indent="-228600" algn="ctr" defTabSz="4422775" eaLnBrk="0" fontAlgn="base" hangingPunct="0">
              <a:spcBef>
                <a:spcPct val="0"/>
              </a:spcBef>
              <a:spcAft>
                <a:spcPct val="0"/>
              </a:spcAft>
              <a:defRPr sz="9300">
                <a:solidFill>
                  <a:schemeClr val="tx1"/>
                </a:solidFill>
                <a:latin typeface="Calibri" pitchFamily="34" charset="0"/>
              </a:defRPr>
            </a:lvl9pPr>
          </a:lstStyle>
          <a:p>
            <a:pPr eaLnBrk="1" hangingPunct="1">
              <a:spcBef>
                <a:spcPts val="1200"/>
              </a:spcBef>
            </a:pPr>
            <a:r>
              <a:rPr lang="en-US" sz="5000" b="1" dirty="0">
                <a:solidFill>
                  <a:schemeClr val="bg1"/>
                </a:solidFill>
              </a:rPr>
              <a:t> </a:t>
            </a:r>
            <a:r>
              <a:rPr lang="de-DE" sz="5000" b="1" dirty="0" err="1" smtClean="0">
                <a:solidFill>
                  <a:schemeClr val="bg1"/>
                </a:solidFill>
                <a:latin typeface="MS Reference Sans Serif" pitchFamily="34" charset="0"/>
                <a:ea typeface="Verdana" pitchFamily="34" charset="0"/>
                <a:cs typeface="Verdana" pitchFamily="34" charset="0"/>
              </a:rPr>
              <a:t>KiD</a:t>
            </a:r>
            <a:r>
              <a:rPr lang="de-DE" sz="5000" b="1" dirty="0" smtClean="0">
                <a:solidFill>
                  <a:schemeClr val="bg1"/>
                </a:solidFill>
                <a:latin typeface="MS Reference Sans Serif" pitchFamily="34" charset="0"/>
                <a:ea typeface="Verdana" pitchFamily="34" charset="0"/>
                <a:cs typeface="Verdana" pitchFamily="34" charset="0"/>
              </a:rPr>
              <a:t> 0-3: Nationale </a:t>
            </a:r>
            <a:r>
              <a:rPr lang="de-DE" sz="5000" b="1" dirty="0" err="1" smtClean="0">
                <a:solidFill>
                  <a:schemeClr val="bg1"/>
                </a:solidFill>
                <a:latin typeface="MS Reference Sans Serif" pitchFamily="34" charset="0"/>
                <a:ea typeface="Verdana" pitchFamily="34" charset="0"/>
                <a:cs typeface="Verdana" pitchFamily="34" charset="0"/>
              </a:rPr>
              <a:t>Prävalenzstudie</a:t>
            </a:r>
            <a:r>
              <a:rPr lang="de-DE" sz="5000" b="1" dirty="0" smtClean="0">
                <a:solidFill>
                  <a:schemeClr val="bg1"/>
                </a:solidFill>
                <a:latin typeface="MS Reference Sans Serif" pitchFamily="34" charset="0"/>
                <a:ea typeface="Verdana" pitchFamily="34" charset="0"/>
                <a:cs typeface="Verdana" pitchFamily="34" charset="0"/>
              </a:rPr>
              <a:t> zu psychosozialen Belastungen in der Frühen Kindheit – Design und elternbezogene Belastungsfaktoren</a:t>
            </a:r>
            <a:endParaRPr lang="en-US" sz="4700" b="1" dirty="0">
              <a:solidFill>
                <a:schemeClr val="bg1"/>
              </a:solidFill>
              <a:latin typeface="Bookman Old Style" pitchFamily="18" charset="0"/>
            </a:endParaRPr>
          </a:p>
        </p:txBody>
      </p:sp>
      <p:sp>
        <p:nvSpPr>
          <p:cNvPr id="81" name="Textfeld 80"/>
          <p:cNvSpPr txBox="1"/>
          <p:nvPr/>
        </p:nvSpPr>
        <p:spPr>
          <a:xfrm>
            <a:off x="5220000" y="1903506"/>
            <a:ext cx="25020000" cy="2492990"/>
          </a:xfrm>
          <a:prstGeom prst="rect">
            <a:avLst/>
          </a:prstGeom>
          <a:noFill/>
        </p:spPr>
        <p:txBody>
          <a:bodyPr wrap="square" rtlCol="0" anchor="ctr">
            <a:spAutoFit/>
          </a:bodyPr>
          <a:lstStyle/>
          <a:p>
            <a:pPr>
              <a:spcAft>
                <a:spcPts val="1200"/>
              </a:spcAft>
            </a:pPr>
            <a:r>
              <a:rPr lang="de-DE" sz="2800" dirty="0" smtClean="0">
                <a:solidFill>
                  <a:schemeClr val="accent2">
                    <a:lumMod val="20000"/>
                    <a:lumOff val="80000"/>
                  </a:schemeClr>
                </a:solidFill>
                <a:latin typeface="MS Reference Sans Serif" pitchFamily="34" charset="0"/>
              </a:rPr>
              <a:t> Andrea Schreier</a:t>
            </a:r>
            <a:r>
              <a:rPr lang="de-DE" sz="2800" baseline="30000" dirty="0" smtClean="0">
                <a:solidFill>
                  <a:schemeClr val="accent2">
                    <a:lumMod val="20000"/>
                    <a:lumOff val="80000"/>
                  </a:schemeClr>
                </a:solidFill>
                <a:latin typeface="MS Reference Sans Serif" pitchFamily="34" charset="0"/>
              </a:rPr>
              <a:t>1</a:t>
            </a:r>
            <a:r>
              <a:rPr lang="de-DE" sz="2800" dirty="0" smtClean="0">
                <a:solidFill>
                  <a:schemeClr val="accent2">
                    <a:lumMod val="20000"/>
                    <a:lumOff val="80000"/>
                  </a:schemeClr>
                </a:solidFill>
                <a:latin typeface="MS Reference Sans Serif" pitchFamily="34" charset="0"/>
              </a:rPr>
              <a:t>, Andreas Eickhorst</a:t>
            </a:r>
            <a:r>
              <a:rPr lang="de-DE" sz="2800" baseline="30000" dirty="0" smtClean="0">
                <a:solidFill>
                  <a:schemeClr val="accent2">
                    <a:lumMod val="20000"/>
                    <a:lumOff val="80000"/>
                  </a:schemeClr>
                </a:solidFill>
                <a:latin typeface="MS Reference Sans Serif" pitchFamily="34" charset="0"/>
              </a:rPr>
              <a:t>1</a:t>
            </a:r>
            <a:r>
              <a:rPr lang="de-DE" sz="2800" dirty="0" smtClean="0">
                <a:solidFill>
                  <a:schemeClr val="accent2">
                    <a:lumMod val="20000"/>
                    <a:lumOff val="80000"/>
                  </a:schemeClr>
                </a:solidFill>
                <a:latin typeface="MS Reference Sans Serif" pitchFamily="34" charset="0"/>
              </a:rPr>
              <a:t>, Birgit Fullerton</a:t>
            </a:r>
            <a:r>
              <a:rPr lang="de-DE" sz="2800" baseline="30000" dirty="0" smtClean="0">
                <a:solidFill>
                  <a:schemeClr val="accent2">
                    <a:lumMod val="20000"/>
                    <a:lumOff val="80000"/>
                  </a:schemeClr>
                </a:solidFill>
                <a:latin typeface="MS Reference Sans Serif" pitchFamily="34" charset="0"/>
              </a:rPr>
              <a:t>1</a:t>
            </a:r>
            <a:r>
              <a:rPr lang="de-DE" sz="2800" dirty="0" smtClean="0">
                <a:solidFill>
                  <a:schemeClr val="accent2">
                    <a:lumMod val="20000"/>
                    <a:lumOff val="80000"/>
                  </a:schemeClr>
                </a:solidFill>
                <a:latin typeface="MS Reference Sans Serif" pitchFamily="34" charset="0"/>
              </a:rPr>
              <a:t>, Christoph Liel</a:t>
            </a:r>
            <a:r>
              <a:rPr lang="de-DE" sz="2800" baseline="30000" dirty="0" smtClean="0">
                <a:solidFill>
                  <a:schemeClr val="accent2">
                    <a:lumMod val="20000"/>
                    <a:lumOff val="80000"/>
                  </a:schemeClr>
                </a:solidFill>
                <a:latin typeface="MS Reference Sans Serif" pitchFamily="34" charset="0"/>
              </a:rPr>
              <a:t>1</a:t>
            </a:r>
            <a:endParaRPr lang="de-DE" sz="2800" dirty="0" smtClean="0">
              <a:solidFill>
                <a:schemeClr val="accent2">
                  <a:lumMod val="20000"/>
                  <a:lumOff val="80000"/>
                </a:schemeClr>
              </a:solidFill>
              <a:latin typeface="MS Reference Sans Serif" pitchFamily="34" charset="0"/>
            </a:endParaRPr>
          </a:p>
          <a:p>
            <a:pPr>
              <a:spcAft>
                <a:spcPts val="1200"/>
              </a:spcAft>
            </a:pPr>
            <a:r>
              <a:rPr lang="de-DE" sz="2800" dirty="0" smtClean="0">
                <a:solidFill>
                  <a:schemeClr val="accent2">
                    <a:lumMod val="20000"/>
                    <a:lumOff val="80000"/>
                  </a:schemeClr>
                </a:solidFill>
                <a:latin typeface="MS Reference Sans Serif" pitchFamily="34" charset="0"/>
              </a:rPr>
              <a:t>Christian Brand</a:t>
            </a:r>
            <a:r>
              <a:rPr lang="de-DE" sz="2800" baseline="30000" dirty="0" smtClean="0">
                <a:solidFill>
                  <a:schemeClr val="accent2">
                    <a:lumMod val="20000"/>
                    <a:lumOff val="80000"/>
                  </a:schemeClr>
                </a:solidFill>
                <a:latin typeface="MS Reference Sans Serif" pitchFamily="34" charset="0"/>
              </a:rPr>
              <a:t>2</a:t>
            </a:r>
            <a:r>
              <a:rPr lang="de-DE" sz="2800" dirty="0" smtClean="0">
                <a:solidFill>
                  <a:schemeClr val="accent2">
                    <a:lumMod val="20000"/>
                    <a:lumOff val="80000"/>
                  </a:schemeClr>
                </a:solidFill>
                <a:latin typeface="MS Reference Sans Serif" pitchFamily="34" charset="0"/>
              </a:rPr>
              <a:t>, Anna Neumann</a:t>
            </a:r>
            <a:r>
              <a:rPr lang="de-DE" sz="2800" baseline="30000" dirty="0" smtClean="0">
                <a:solidFill>
                  <a:schemeClr val="accent2">
                    <a:lumMod val="20000"/>
                    <a:lumOff val="80000"/>
                  </a:schemeClr>
                </a:solidFill>
                <a:latin typeface="MS Reference Sans Serif" pitchFamily="34" charset="0"/>
              </a:rPr>
              <a:t>3</a:t>
            </a:r>
            <a:r>
              <a:rPr lang="de-DE" sz="2800" dirty="0" smtClean="0">
                <a:solidFill>
                  <a:schemeClr val="accent2">
                    <a:lumMod val="20000"/>
                    <a:lumOff val="80000"/>
                  </a:schemeClr>
                </a:solidFill>
                <a:latin typeface="MS Reference Sans Serif" pitchFamily="34" charset="0"/>
              </a:rPr>
              <a:t>, Katrin Lang</a:t>
            </a:r>
            <a:r>
              <a:rPr lang="de-DE" sz="2800" baseline="30000" dirty="0" smtClean="0">
                <a:solidFill>
                  <a:schemeClr val="accent2">
                    <a:lumMod val="20000"/>
                    <a:lumOff val="80000"/>
                  </a:schemeClr>
                </a:solidFill>
                <a:latin typeface="MS Reference Sans Serif" pitchFamily="34" charset="0"/>
              </a:rPr>
              <a:t>4</a:t>
            </a:r>
            <a:r>
              <a:rPr lang="de-DE" sz="2800" dirty="0" smtClean="0">
                <a:solidFill>
                  <a:schemeClr val="accent2">
                    <a:lumMod val="20000"/>
                    <a:lumOff val="80000"/>
                  </a:schemeClr>
                </a:solidFill>
                <a:latin typeface="MS Reference Sans Serif" pitchFamily="34" charset="0"/>
              </a:rPr>
              <a:t>, Ilona Renner</a:t>
            </a:r>
            <a:r>
              <a:rPr lang="de-DE" sz="2800" baseline="30000" dirty="0" smtClean="0">
                <a:solidFill>
                  <a:schemeClr val="accent2">
                    <a:lumMod val="20000"/>
                    <a:lumOff val="80000"/>
                  </a:schemeClr>
                </a:solidFill>
                <a:latin typeface="MS Reference Sans Serif" pitchFamily="34" charset="0"/>
              </a:rPr>
              <a:t>3</a:t>
            </a:r>
            <a:r>
              <a:rPr lang="de-DE" sz="2800" dirty="0" smtClean="0">
                <a:solidFill>
                  <a:schemeClr val="accent2">
                    <a:lumMod val="20000"/>
                    <a:lumOff val="80000"/>
                  </a:schemeClr>
                </a:solidFill>
                <a:latin typeface="MS Reference Sans Serif" pitchFamily="34" charset="0"/>
              </a:rPr>
              <a:t>, Alexandra Sann</a:t>
            </a:r>
            <a:r>
              <a:rPr lang="de-DE" sz="2800" baseline="30000" dirty="0" smtClean="0">
                <a:solidFill>
                  <a:schemeClr val="accent2">
                    <a:lumMod val="20000"/>
                    <a:lumOff val="80000"/>
                  </a:schemeClr>
                </a:solidFill>
                <a:latin typeface="MS Reference Sans Serif" pitchFamily="34" charset="0"/>
              </a:rPr>
              <a:t>1</a:t>
            </a:r>
          </a:p>
          <a:p>
            <a:pPr>
              <a:spcAft>
                <a:spcPts val="1200"/>
              </a:spcAft>
            </a:pPr>
            <a:r>
              <a:rPr lang="de-DE" sz="2000" baseline="30000" dirty="0" smtClean="0">
                <a:solidFill>
                  <a:schemeClr val="accent2">
                    <a:lumMod val="20000"/>
                    <a:lumOff val="80000"/>
                  </a:schemeClr>
                </a:solidFill>
                <a:latin typeface="MS Reference Sans Serif" pitchFamily="34" charset="0"/>
              </a:rPr>
              <a:t>1</a:t>
            </a:r>
            <a:r>
              <a:rPr lang="de-DE" sz="2000" dirty="0" smtClean="0">
                <a:solidFill>
                  <a:schemeClr val="accent2">
                    <a:lumMod val="20000"/>
                    <a:lumOff val="80000"/>
                  </a:schemeClr>
                </a:solidFill>
                <a:latin typeface="MS Reference Sans Serif" pitchFamily="34" charset="0"/>
              </a:rPr>
              <a:t>Deutsches Jugendinstitut, München  </a:t>
            </a:r>
            <a:r>
              <a:rPr lang="de-DE" sz="2000" baseline="30000" dirty="0" smtClean="0">
                <a:solidFill>
                  <a:schemeClr val="accent2">
                    <a:lumMod val="20000"/>
                    <a:lumOff val="80000"/>
                  </a:schemeClr>
                </a:solidFill>
                <a:latin typeface="MS Reference Sans Serif" pitchFamily="34" charset="0"/>
              </a:rPr>
              <a:t>2</a:t>
            </a:r>
            <a:r>
              <a:rPr lang="en-US" sz="2000" dirty="0" smtClean="0">
                <a:solidFill>
                  <a:schemeClr val="accent2">
                    <a:lumMod val="20000"/>
                    <a:lumOff val="80000"/>
                  </a:schemeClr>
                </a:solidFill>
                <a:latin typeface="MS Reference Sans Serif" pitchFamily="34" charset="0"/>
              </a:rPr>
              <a:t>London School of Hygiene and Tropical </a:t>
            </a:r>
            <a:r>
              <a:rPr lang="en-US" sz="2000" smtClean="0">
                <a:solidFill>
                  <a:schemeClr val="accent2">
                    <a:lumMod val="20000"/>
                    <a:lumOff val="80000"/>
                  </a:schemeClr>
                </a:solidFill>
                <a:latin typeface="MS Reference Sans Serif" pitchFamily="34" charset="0"/>
              </a:rPr>
              <a:t>Medicine, </a:t>
            </a:r>
            <a:r>
              <a:rPr lang="en-US" sz="2000" dirty="0" smtClean="0">
                <a:solidFill>
                  <a:schemeClr val="accent2">
                    <a:lumMod val="20000"/>
                    <a:lumOff val="80000"/>
                  </a:schemeClr>
                </a:solidFill>
                <a:latin typeface="MS Reference Sans Serif" pitchFamily="34" charset="0"/>
              </a:rPr>
              <a:t>London</a:t>
            </a:r>
            <a:endParaRPr lang="de-DE" sz="2000" dirty="0" smtClean="0">
              <a:solidFill>
                <a:schemeClr val="accent2">
                  <a:lumMod val="20000"/>
                  <a:lumOff val="80000"/>
                </a:schemeClr>
              </a:solidFill>
              <a:latin typeface="MS Reference Sans Serif" pitchFamily="34" charset="0"/>
            </a:endParaRPr>
          </a:p>
          <a:p>
            <a:pPr>
              <a:spcAft>
                <a:spcPts val="1200"/>
              </a:spcAft>
            </a:pPr>
            <a:r>
              <a:rPr lang="de-DE" sz="2000" dirty="0" smtClean="0">
                <a:solidFill>
                  <a:schemeClr val="accent2">
                    <a:lumMod val="20000"/>
                    <a:lumOff val="80000"/>
                  </a:schemeClr>
                </a:solidFill>
                <a:latin typeface="MS Reference Sans Serif" pitchFamily="34" charset="0"/>
              </a:rPr>
              <a:t> </a:t>
            </a:r>
            <a:r>
              <a:rPr lang="de-DE" sz="2000" baseline="30000" dirty="0" smtClean="0">
                <a:solidFill>
                  <a:schemeClr val="accent2">
                    <a:lumMod val="20000"/>
                    <a:lumOff val="80000"/>
                  </a:schemeClr>
                </a:solidFill>
                <a:latin typeface="MS Reference Sans Serif" pitchFamily="34" charset="0"/>
              </a:rPr>
              <a:t>3</a:t>
            </a:r>
            <a:r>
              <a:rPr lang="de-DE" sz="2000" dirty="0" smtClean="0">
                <a:solidFill>
                  <a:schemeClr val="accent2">
                    <a:lumMod val="20000"/>
                    <a:lumOff val="80000"/>
                  </a:schemeClr>
                </a:solidFill>
                <a:latin typeface="MS Reference Sans Serif" pitchFamily="34" charset="0"/>
              </a:rPr>
              <a:t>Bundeszentrale für gesundheitliche Aufklärung, Köln  </a:t>
            </a:r>
            <a:r>
              <a:rPr lang="de-DE" sz="2000" baseline="30000" dirty="0" smtClean="0">
                <a:solidFill>
                  <a:schemeClr val="accent2">
                    <a:lumMod val="20000"/>
                    <a:lumOff val="80000"/>
                  </a:schemeClr>
                </a:solidFill>
                <a:latin typeface="MS Reference Sans Serif" pitchFamily="34" charset="0"/>
              </a:rPr>
              <a:t>4</a:t>
            </a:r>
            <a:r>
              <a:rPr lang="en-US" sz="2000" dirty="0" err="1" smtClean="0">
                <a:solidFill>
                  <a:schemeClr val="accent2">
                    <a:lumMod val="20000"/>
                    <a:lumOff val="80000"/>
                  </a:schemeClr>
                </a:solidFill>
                <a:latin typeface="MS Reference Sans Serif" pitchFamily="34" charset="0"/>
              </a:rPr>
              <a:t>Erziehungs</a:t>
            </a:r>
            <a:r>
              <a:rPr lang="en-US" sz="2000" dirty="0" smtClean="0">
                <a:solidFill>
                  <a:schemeClr val="accent2">
                    <a:lumMod val="20000"/>
                    <a:lumOff val="80000"/>
                  </a:schemeClr>
                </a:solidFill>
                <a:latin typeface="MS Reference Sans Serif" pitchFamily="34" charset="0"/>
              </a:rPr>
              <a:t>- und </a:t>
            </a:r>
            <a:r>
              <a:rPr lang="en-US" sz="2000" dirty="0" err="1" smtClean="0">
                <a:solidFill>
                  <a:schemeClr val="accent2">
                    <a:lumMod val="20000"/>
                    <a:lumOff val="80000"/>
                  </a:schemeClr>
                </a:solidFill>
                <a:latin typeface="MS Reference Sans Serif" pitchFamily="34" charset="0"/>
              </a:rPr>
              <a:t>Familienberatungsstelle</a:t>
            </a:r>
            <a:r>
              <a:rPr lang="en-US" sz="2000" dirty="0" smtClean="0">
                <a:solidFill>
                  <a:schemeClr val="accent2">
                    <a:lumMod val="20000"/>
                    <a:lumOff val="80000"/>
                  </a:schemeClr>
                </a:solidFill>
                <a:latin typeface="MS Reference Sans Serif" pitchFamily="34" charset="0"/>
              </a:rPr>
              <a:t>, Ingolstadt</a:t>
            </a:r>
            <a:endParaRPr lang="de-DE" sz="2000" dirty="0" smtClean="0">
              <a:solidFill>
                <a:schemeClr val="accent2">
                  <a:lumMod val="20000"/>
                  <a:lumOff val="80000"/>
                </a:schemeClr>
              </a:solidFill>
              <a:latin typeface="MS Reference Sans Serif" pitchFamily="34" charset="0"/>
            </a:endParaRPr>
          </a:p>
          <a:p>
            <a:pPr>
              <a:spcAft>
                <a:spcPts val="1200"/>
              </a:spcAft>
            </a:pPr>
            <a:endParaRPr lang="de-DE" sz="2000" dirty="0" smtClean="0">
              <a:solidFill>
                <a:schemeClr val="accent2">
                  <a:lumMod val="20000"/>
                  <a:lumOff val="80000"/>
                </a:schemeClr>
              </a:solidFill>
              <a:latin typeface="MS Reference Sans Serif" pitchFamily="34" charset="0"/>
            </a:endParaRPr>
          </a:p>
        </p:txBody>
      </p:sp>
      <p:sp>
        <p:nvSpPr>
          <p:cNvPr id="69" name="Textfeld 68"/>
          <p:cNvSpPr txBox="1"/>
          <p:nvPr/>
        </p:nvSpPr>
        <p:spPr>
          <a:xfrm>
            <a:off x="0" y="9935999"/>
            <a:ext cx="19800000" cy="2088000"/>
          </a:xfrm>
          <a:prstGeom prst="rect">
            <a:avLst/>
          </a:prstGeom>
          <a:solidFill>
            <a:srgbClr val="FFFFCC"/>
          </a:solidFill>
          <a:ln w="63500">
            <a:solidFill>
              <a:schemeClr val="accent4"/>
            </a:solidFill>
          </a:ln>
          <a:effectLst/>
        </p:spPr>
        <p:txBody>
          <a:bodyPr wrap="square" lIns="180000" tIns="108000" rIns="180000" bIns="108000" rtlCol="0" anchor="ctr">
            <a:spAutoFit/>
          </a:bodyPr>
          <a:lstStyle/>
          <a:p>
            <a:pPr marL="0" lvl="1" indent="0" algn="just"/>
            <a:r>
              <a:rPr lang="de-DE" sz="2400" dirty="0" smtClean="0">
                <a:latin typeface="Microsoft Sans Serif" pitchFamily="34" charset="0"/>
                <a:cs typeface="Microsoft Sans Serif" pitchFamily="34" charset="0"/>
              </a:rPr>
              <a:t>Nach mehrjährigen Vorarbeiten (2 Pilotstudien und 1 Vertiefungsstudie) wurden 2015 Daten zur Belastungen bei 8063 Familien mit mindestens einem Kind zwischen 0 und 3 Jahren erhoben. Die Datenerhebung erfolgte über 271 Kinder- und Jugendärztinnen und –</a:t>
            </a:r>
            <a:r>
              <a:rPr lang="de-DE" sz="2400" dirty="0" err="1" smtClean="0">
                <a:latin typeface="Microsoft Sans Serif" pitchFamily="34" charset="0"/>
                <a:cs typeface="Microsoft Sans Serif" pitchFamily="34" charset="0"/>
              </a:rPr>
              <a:t>ärzte</a:t>
            </a:r>
            <a:r>
              <a:rPr lang="de-DE" sz="2400" dirty="0" smtClean="0">
                <a:latin typeface="Microsoft Sans Serif" pitchFamily="34" charset="0"/>
                <a:cs typeface="Microsoft Sans Serif" pitchFamily="34" charset="0"/>
              </a:rPr>
              <a:t>. Eingeschlossen wurden Familien, die mit ihrem Kind zu den Vorsorgeuntersuchungen 03-U7a kamen. Das eingesetzte Risikoinventar (Selbstausfüller) wurde auf der Basis publizierter Meta-Analysen für die Untersuchung entwickelt. Es umfasst </a:t>
            </a:r>
            <a:r>
              <a:rPr lang="de-DE" sz="2400" dirty="0" err="1" smtClean="0">
                <a:latin typeface="Microsoft Sans Serif" pitchFamily="34" charset="0"/>
                <a:cs typeface="Microsoft Sans Serif" pitchFamily="34" charset="0"/>
              </a:rPr>
              <a:t>kind</a:t>
            </a:r>
            <a:r>
              <a:rPr lang="de-DE" sz="2400" dirty="0" smtClean="0">
                <a:latin typeface="Microsoft Sans Serif" pitchFamily="34" charset="0"/>
                <a:cs typeface="Microsoft Sans Serif" pitchFamily="34" charset="0"/>
              </a:rPr>
              <a:t>-, </a:t>
            </a:r>
            <a:r>
              <a:rPr lang="de-DE" sz="2400" dirty="0" err="1" smtClean="0">
                <a:latin typeface="Microsoft Sans Serif" pitchFamily="34" charset="0"/>
                <a:cs typeface="Microsoft Sans Serif" pitchFamily="34" charset="0"/>
              </a:rPr>
              <a:t>eltern</a:t>
            </a:r>
            <a:r>
              <a:rPr lang="de-DE" sz="2400" dirty="0" smtClean="0">
                <a:latin typeface="Microsoft Sans Serif" pitchFamily="34" charset="0"/>
                <a:cs typeface="Microsoft Sans Serif" pitchFamily="34" charset="0"/>
              </a:rPr>
              <a:t>- und familienbezogene Risikofaktoren sowie Kenntnis und Inanspruchnahme von Unterstützungsleistungen.</a:t>
            </a:r>
            <a:endParaRPr lang="de-DE" sz="800" dirty="0" smtClean="0">
              <a:latin typeface="Microsoft Sans Serif" pitchFamily="34" charset="0"/>
              <a:cs typeface="Microsoft Sans Serif" pitchFamily="34" charset="0"/>
            </a:endParaRPr>
          </a:p>
        </p:txBody>
      </p:sp>
      <p:graphicFrame>
        <p:nvGraphicFramePr>
          <p:cNvPr id="74" name="Tabelle 73"/>
          <p:cNvGraphicFramePr>
            <a:graphicFrameLocks noGrp="1"/>
          </p:cNvGraphicFramePr>
          <p:nvPr/>
        </p:nvGraphicFramePr>
        <p:xfrm>
          <a:off x="433141" y="23328000"/>
          <a:ext cx="8614608" cy="12296277"/>
        </p:xfrm>
        <a:graphic>
          <a:graphicData uri="http://schemas.openxmlformats.org/drawingml/2006/table">
            <a:tbl>
              <a:tblPr>
                <a:tableStyleId>{9D7B26C5-4107-4FEC-AEDC-1716B250A1EF}</a:tableStyleId>
              </a:tblPr>
              <a:tblGrid>
                <a:gridCol w="4436670"/>
                <a:gridCol w="2144429"/>
                <a:gridCol w="2033509"/>
              </a:tblGrid>
              <a:tr h="1213964">
                <a:tc rowSpan="2">
                  <a:txBody>
                    <a:bodyPr/>
                    <a:lstStyle/>
                    <a:p>
                      <a:pPr algn="ctr">
                        <a:spcBef>
                          <a:spcPts val="600"/>
                        </a:spcBef>
                        <a:spcAft>
                          <a:spcPts val="600"/>
                        </a:spcAft>
                      </a:pPr>
                      <a:r>
                        <a:rPr lang="de-DE" sz="2800" b="1" noProof="0" dirty="0" smtClean="0">
                          <a:solidFill>
                            <a:schemeClr val="bg1"/>
                          </a:solidFill>
                          <a:latin typeface="Microsoft Sans Serif" pitchFamily="34" charset="0"/>
                          <a:cs typeface="Microsoft Sans Serif" pitchFamily="34" charset="0"/>
                        </a:rPr>
                        <a:t>Demographischer</a:t>
                      </a:r>
                      <a:r>
                        <a:rPr lang="de-DE" sz="2800" b="1" baseline="0" noProof="0" dirty="0" smtClean="0">
                          <a:solidFill>
                            <a:schemeClr val="bg1"/>
                          </a:solidFill>
                          <a:latin typeface="Microsoft Sans Serif" pitchFamily="34" charset="0"/>
                          <a:cs typeface="Microsoft Sans Serif" pitchFamily="34" charset="0"/>
                        </a:rPr>
                        <a:t> Faktor</a:t>
                      </a:r>
                      <a:endParaRPr lang="de-DE" sz="2800" b="1" noProof="0" dirty="0">
                        <a:solidFill>
                          <a:schemeClr val="bg1"/>
                        </a:solidFill>
                        <a:latin typeface="Microsoft Sans Serif" pitchFamily="34" charset="0"/>
                        <a:cs typeface="Microsoft Sans Serif" pitchFamily="34" charset="0"/>
                      </a:endParaRPr>
                    </a:p>
                  </a:txBody>
                  <a:tcPr anchor="ctr">
                    <a:lnL>
                      <a:noFill/>
                    </a:lnL>
                    <a:lnR w="12700" cap="flat" cmpd="sng" algn="ctr">
                      <a:solidFill>
                        <a:schemeClr val="bg1">
                          <a:lumMod val="9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72"/>
                    </a:solidFill>
                  </a:tcPr>
                </a:tc>
                <a:tc>
                  <a:txBody>
                    <a:bodyPr/>
                    <a:lstStyle/>
                    <a:p>
                      <a:pPr marL="0" marR="0" indent="0" algn="ctr" defTabSz="799368" rtl="0" eaLnBrk="1" fontAlgn="auto" latinLnBrk="0" hangingPunct="1">
                        <a:lnSpc>
                          <a:spcPct val="100000"/>
                        </a:lnSpc>
                        <a:spcBef>
                          <a:spcPts val="600"/>
                        </a:spcBef>
                        <a:spcAft>
                          <a:spcPts val="600"/>
                        </a:spcAft>
                        <a:buClrTx/>
                        <a:buSzTx/>
                        <a:buFontTx/>
                        <a:buNone/>
                        <a:tabLst/>
                        <a:defRPr/>
                      </a:pPr>
                      <a:r>
                        <a:rPr lang="de-DE" sz="2400" b="1" noProof="0" dirty="0" err="1" smtClean="0">
                          <a:solidFill>
                            <a:schemeClr val="bg1"/>
                          </a:solidFill>
                          <a:latin typeface="Microsoft Sans Serif" pitchFamily="34" charset="0"/>
                          <a:cs typeface="Microsoft Sans Serif" pitchFamily="34" charset="0"/>
                        </a:rPr>
                        <a:t>KiD</a:t>
                      </a:r>
                      <a:r>
                        <a:rPr lang="de-DE" sz="2400" b="1" noProof="0" dirty="0" smtClean="0">
                          <a:solidFill>
                            <a:schemeClr val="bg1"/>
                          </a:solidFill>
                          <a:latin typeface="Microsoft Sans Serif" pitchFamily="34" charset="0"/>
                          <a:cs typeface="Microsoft Sans Serif" pitchFamily="34" charset="0"/>
                        </a:rPr>
                        <a:t> 0-3</a:t>
                      </a:r>
                    </a:p>
                    <a:p>
                      <a:pPr marL="0" marR="0" indent="0" algn="ctr" defTabSz="799368" rtl="0" eaLnBrk="1" fontAlgn="auto" latinLnBrk="0" hangingPunct="1">
                        <a:lnSpc>
                          <a:spcPct val="100000"/>
                        </a:lnSpc>
                        <a:spcBef>
                          <a:spcPts val="600"/>
                        </a:spcBef>
                        <a:spcAft>
                          <a:spcPts val="600"/>
                        </a:spcAft>
                        <a:buClrTx/>
                        <a:buSzTx/>
                        <a:buFontTx/>
                        <a:buNone/>
                        <a:tabLst/>
                        <a:defRPr/>
                      </a:pPr>
                      <a:r>
                        <a:rPr lang="de-DE" sz="2400" b="1" noProof="0" dirty="0" smtClean="0">
                          <a:solidFill>
                            <a:schemeClr val="bg1"/>
                          </a:solidFill>
                          <a:latin typeface="Microsoft Sans Serif" pitchFamily="34" charset="0"/>
                          <a:cs typeface="Microsoft Sans Serif" pitchFamily="34" charset="0"/>
                        </a:rPr>
                        <a:t>Hauptstudie</a:t>
                      </a:r>
                      <a:endParaRPr lang="de-DE" sz="2400" b="1" noProof="0" dirty="0">
                        <a:solidFill>
                          <a:schemeClr val="bg1"/>
                        </a:solidFill>
                        <a:latin typeface="Microsoft Sans Serif" pitchFamily="34" charset="0"/>
                        <a:cs typeface="Microsoft Sans Serif"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004272"/>
                    </a:solidFill>
                  </a:tcPr>
                </a:tc>
                <a:tc>
                  <a:txBody>
                    <a:bodyPr/>
                    <a:lstStyle/>
                    <a:p>
                      <a:pPr marL="0" marR="0" indent="0" algn="ctr" defTabSz="799368" rtl="0" eaLnBrk="1" fontAlgn="auto" latinLnBrk="0" hangingPunct="1">
                        <a:lnSpc>
                          <a:spcPct val="100000"/>
                        </a:lnSpc>
                        <a:spcBef>
                          <a:spcPts val="300"/>
                        </a:spcBef>
                        <a:spcAft>
                          <a:spcPts val="300"/>
                        </a:spcAft>
                        <a:buClrTx/>
                        <a:buSzTx/>
                        <a:buFontTx/>
                        <a:buNone/>
                        <a:tabLst/>
                        <a:defRPr/>
                      </a:pPr>
                      <a:r>
                        <a:rPr lang="de-DE" sz="2400" b="1" noProof="0" dirty="0" smtClean="0">
                          <a:solidFill>
                            <a:schemeClr val="bg1"/>
                          </a:solidFill>
                          <a:latin typeface="Microsoft Sans Serif" pitchFamily="34" charset="0"/>
                          <a:cs typeface="Microsoft Sans Serif" pitchFamily="34" charset="0"/>
                        </a:rPr>
                        <a:t>Mikrozensus</a:t>
                      </a:r>
                    </a:p>
                  </a:txBody>
                  <a:tcPr anchor="ctr">
                    <a:lnL w="12700" cap="flat" cmpd="sng" algn="ctr">
                      <a:solidFill>
                        <a:schemeClr val="bg1">
                          <a:lumMod val="95000"/>
                        </a:schemeClr>
                      </a:solid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004272"/>
                    </a:solidFill>
                  </a:tcPr>
                </a:tc>
              </a:tr>
              <a:tr h="775217">
                <a:tc vMerge="1">
                  <a:txBody>
                    <a:bodyPr/>
                    <a:lstStyle/>
                    <a:p>
                      <a:pPr>
                        <a:spcBef>
                          <a:spcPts val="600"/>
                        </a:spcBef>
                        <a:spcAft>
                          <a:spcPts val="600"/>
                        </a:spcAft>
                      </a:pPr>
                      <a:endParaRPr lang="en-US" sz="2100" b="1" noProof="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2000" dirty="0" smtClean="0">
                          <a:solidFill>
                            <a:schemeClr val="bg1"/>
                          </a:solidFill>
                          <a:latin typeface="Microsoft Sans Serif" pitchFamily="34" charset="0"/>
                          <a:cs typeface="Microsoft Sans Serif" pitchFamily="34" charset="0"/>
                        </a:rPr>
                        <a:t>%</a:t>
                      </a:r>
                      <a:r>
                        <a:rPr lang="de-DE" sz="2000" baseline="30000" dirty="0" smtClean="0">
                          <a:solidFill>
                            <a:schemeClr val="bg1"/>
                          </a:solidFill>
                          <a:latin typeface="Microsoft Sans Serif" pitchFamily="34" charset="0"/>
                          <a:cs typeface="Microsoft Sans Serif" pitchFamily="34" charset="0"/>
                        </a:rPr>
                        <a:t>a</a:t>
                      </a:r>
                      <a:endParaRPr lang="de-DE" sz="2000" dirty="0">
                        <a:solidFill>
                          <a:schemeClr val="bg1"/>
                        </a:solidFill>
                        <a:latin typeface="Microsoft Sans Serif" pitchFamily="34" charset="0"/>
                        <a:cs typeface="Microsoft Sans Serif"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noFill/>
                      <a:prstDash val="sys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4272"/>
                    </a:solidFill>
                  </a:tcPr>
                </a:tc>
                <a:tc>
                  <a:txBody>
                    <a:bodyPr/>
                    <a:lstStyle/>
                    <a:p>
                      <a:pPr algn="ctr"/>
                      <a:r>
                        <a:rPr lang="de-DE" sz="2000" dirty="0" smtClean="0">
                          <a:solidFill>
                            <a:schemeClr val="bg1"/>
                          </a:solidFill>
                          <a:latin typeface="Microsoft Sans Serif" pitchFamily="34" charset="0"/>
                          <a:cs typeface="Microsoft Sans Serif" pitchFamily="34" charset="0"/>
                        </a:rPr>
                        <a:t>%</a:t>
                      </a:r>
                      <a:endParaRPr lang="de-DE" sz="2000" dirty="0">
                        <a:solidFill>
                          <a:schemeClr val="bg1"/>
                        </a:solidFill>
                        <a:latin typeface="Microsoft Sans Serif" pitchFamily="34" charset="0"/>
                        <a:cs typeface="Microsoft Sans Serif" pitchFamily="34" charset="0"/>
                      </a:endParaRPr>
                    </a:p>
                  </a:txBody>
                  <a:tcPr anchor="ctr">
                    <a:lnL w="12700" cap="flat" cmpd="sng" algn="ctr">
                      <a:solidFill>
                        <a:schemeClr val="bg1">
                          <a:lumMod val="95000"/>
                        </a:schemeClr>
                      </a:solid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ys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4272"/>
                    </a:solidFill>
                  </a:tcPr>
                </a:tc>
              </a:tr>
              <a:tr h="1038206">
                <a:tc>
                  <a:txBody>
                    <a:bodyPr/>
                    <a:lstStyle/>
                    <a:p>
                      <a:pPr>
                        <a:lnSpc>
                          <a:spcPct val="100000"/>
                        </a:lnSpc>
                        <a:spcBef>
                          <a:spcPts val="0"/>
                        </a:spcBef>
                        <a:spcAft>
                          <a:spcPts val="0"/>
                        </a:spcAft>
                      </a:pPr>
                      <a:r>
                        <a:rPr lang="de-DE" sz="2400" b="0" kern="1200" noProof="0" smtClean="0">
                          <a:solidFill>
                            <a:schemeClr val="tx1"/>
                          </a:solidFill>
                          <a:latin typeface="Microsoft Sans Serif" pitchFamily="34" charset="0"/>
                          <a:ea typeface="+mn-ea"/>
                          <a:cs typeface="Microsoft Sans Serif" pitchFamily="34" charset="0"/>
                        </a:rPr>
                        <a:t>Alter (antwortender Elternteil,</a:t>
                      </a:r>
                      <a:r>
                        <a:rPr lang="de-DE" sz="2400" b="0" kern="1200" baseline="0" noProof="0" smtClean="0">
                          <a:solidFill>
                            <a:schemeClr val="tx1"/>
                          </a:solidFill>
                          <a:latin typeface="Microsoft Sans Serif" pitchFamily="34" charset="0"/>
                          <a:ea typeface="+mn-ea"/>
                          <a:cs typeface="Microsoft Sans Serif" pitchFamily="34" charset="0"/>
                        </a:rPr>
                        <a:t> MW)</a:t>
                      </a:r>
                      <a:endParaRPr lang="de-DE" sz="2400" b="0" noProof="0">
                        <a:solidFill>
                          <a:schemeClr val="tx1"/>
                        </a:solidFill>
                        <a:latin typeface="Microsoft Sans Serif" pitchFamily="34" charset="0"/>
                        <a:cs typeface="Microsoft Sans Serif" pitchFamily="34" charset="0"/>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Bef>
                          <a:spcPts val="0"/>
                        </a:spcBef>
                        <a:spcAft>
                          <a:spcPts val="0"/>
                        </a:spcAft>
                      </a:pPr>
                      <a:r>
                        <a:rPr lang="de-DE" sz="2400" b="0" dirty="0" smtClean="0">
                          <a:solidFill>
                            <a:schemeClr val="tx1"/>
                          </a:solidFill>
                          <a:latin typeface="Microsoft Sans Serif" pitchFamily="34" charset="0"/>
                          <a:cs typeface="Microsoft Sans Serif" pitchFamily="34" charset="0"/>
                        </a:rPr>
                        <a:t>31,8</a:t>
                      </a:r>
                      <a:r>
                        <a:rPr lang="de-DE" sz="2400" b="0" baseline="0" dirty="0" smtClean="0">
                          <a:solidFill>
                            <a:schemeClr val="tx1"/>
                          </a:solidFill>
                          <a:latin typeface="Microsoft Sans Serif" pitchFamily="34" charset="0"/>
                          <a:cs typeface="Microsoft Sans Serif" pitchFamily="34" charset="0"/>
                        </a:rPr>
                        <a:t> Jahre</a:t>
                      </a:r>
                      <a:endParaRPr lang="de-DE" sz="2400" b="0" dirty="0">
                        <a:solidFill>
                          <a:schemeClr val="tx1"/>
                        </a:solidFill>
                        <a:latin typeface="Microsoft Sans Serif" pitchFamily="34" charset="0"/>
                        <a:cs typeface="Microsoft Sans Serif" pitchFamily="34" charset="0"/>
                      </a:endParaRPr>
                    </a:p>
                  </a:txBody>
                  <a:tcPr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Bef>
                          <a:spcPts val="0"/>
                        </a:spcBef>
                        <a:spcAft>
                          <a:spcPts val="0"/>
                        </a:spcAft>
                      </a:pPr>
                      <a:endParaRPr lang="de-DE" sz="2400" b="0" dirty="0">
                        <a:solidFill>
                          <a:schemeClr val="tx1"/>
                        </a:solidFill>
                        <a:latin typeface="Microsoft Sans Serif" pitchFamily="34" charset="0"/>
                        <a:cs typeface="Microsoft Sans Serif"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511951">
                <a:tc>
                  <a:txBody>
                    <a:bodyPr/>
                    <a:lstStyle/>
                    <a:p>
                      <a:pPr marL="0" marR="0" indent="0" algn="l" defTabSz="799368" rtl="0" eaLnBrk="1" fontAlgn="auto" latinLnBrk="0" hangingPunct="1">
                        <a:lnSpc>
                          <a:spcPct val="100000"/>
                        </a:lnSpc>
                        <a:spcBef>
                          <a:spcPts val="0"/>
                        </a:spcBef>
                        <a:spcAft>
                          <a:spcPts val="0"/>
                        </a:spcAft>
                        <a:buClrTx/>
                        <a:buSzTx/>
                        <a:buFontTx/>
                        <a:buNone/>
                        <a:tabLst/>
                        <a:defRPr/>
                      </a:pPr>
                      <a:r>
                        <a:rPr lang="de-DE" sz="2400" b="0" noProof="0" smtClean="0">
                          <a:solidFill>
                            <a:schemeClr val="tx1"/>
                          </a:solidFill>
                          <a:latin typeface="Microsoft Sans Serif" pitchFamily="34" charset="0"/>
                          <a:cs typeface="Microsoft Sans Serif" pitchFamily="34" charset="0"/>
                        </a:rPr>
                        <a:t>Altersgruppe</a:t>
                      </a:r>
                      <a:r>
                        <a:rPr lang="de-DE" sz="2400" b="0" baseline="0" noProof="0" smtClean="0">
                          <a:solidFill>
                            <a:schemeClr val="tx1"/>
                          </a:solidFill>
                          <a:latin typeface="Microsoft Sans Serif" pitchFamily="34" charset="0"/>
                          <a:cs typeface="Microsoft Sans Serif" pitchFamily="34" charset="0"/>
                        </a:rPr>
                        <a:t> des Kindes</a:t>
                      </a:r>
                    </a:p>
                    <a:p>
                      <a:pPr marL="0" marR="0" indent="0" algn="l" defTabSz="799368" rtl="0" eaLnBrk="1" fontAlgn="auto" latinLnBrk="0" hangingPunct="1">
                        <a:lnSpc>
                          <a:spcPct val="100000"/>
                        </a:lnSpc>
                        <a:spcBef>
                          <a:spcPts val="0"/>
                        </a:spcBef>
                        <a:spcAft>
                          <a:spcPts val="0"/>
                        </a:spcAft>
                        <a:buClrTx/>
                        <a:buSzTx/>
                        <a:buFontTx/>
                        <a:buNone/>
                        <a:tabLst/>
                        <a:defRPr/>
                      </a:pPr>
                      <a:r>
                        <a:rPr lang="de-DE" sz="2400" b="0" baseline="0" noProof="0" smtClean="0">
                          <a:solidFill>
                            <a:schemeClr val="tx1"/>
                          </a:solidFill>
                          <a:latin typeface="Microsoft Sans Serif" pitchFamily="34" charset="0"/>
                          <a:cs typeface="Microsoft Sans Serif" pitchFamily="34" charset="0"/>
                        </a:rPr>
                        <a:t>  0  -11 Monate</a:t>
                      </a:r>
                    </a:p>
                    <a:p>
                      <a:pPr marL="0" marR="0" indent="0" algn="l" defTabSz="799368" rtl="0" eaLnBrk="1" fontAlgn="auto" latinLnBrk="0" hangingPunct="1">
                        <a:lnSpc>
                          <a:spcPct val="100000"/>
                        </a:lnSpc>
                        <a:spcBef>
                          <a:spcPts val="0"/>
                        </a:spcBef>
                        <a:spcAft>
                          <a:spcPts val="0"/>
                        </a:spcAft>
                        <a:buClrTx/>
                        <a:buSzTx/>
                        <a:buFontTx/>
                        <a:buNone/>
                        <a:tabLst/>
                        <a:defRPr/>
                      </a:pPr>
                      <a:r>
                        <a:rPr lang="de-DE" sz="2400" b="0" baseline="0" noProof="0" smtClean="0">
                          <a:solidFill>
                            <a:schemeClr val="tx1"/>
                          </a:solidFill>
                          <a:latin typeface="Microsoft Sans Serif" pitchFamily="34" charset="0"/>
                          <a:cs typeface="Microsoft Sans Serif" pitchFamily="34" charset="0"/>
                        </a:rPr>
                        <a:t>  12-23 Monate</a:t>
                      </a:r>
                    </a:p>
                    <a:p>
                      <a:pPr marL="0" marR="0" indent="0" algn="l" defTabSz="799368" rtl="0" eaLnBrk="1" fontAlgn="auto" latinLnBrk="0" hangingPunct="1">
                        <a:lnSpc>
                          <a:spcPct val="100000"/>
                        </a:lnSpc>
                        <a:spcBef>
                          <a:spcPts val="0"/>
                        </a:spcBef>
                        <a:spcAft>
                          <a:spcPts val="0"/>
                        </a:spcAft>
                        <a:buClrTx/>
                        <a:buSzTx/>
                        <a:buFontTx/>
                        <a:buNone/>
                        <a:tabLst/>
                        <a:defRPr/>
                      </a:pPr>
                      <a:r>
                        <a:rPr lang="de-DE" sz="2400" b="0" baseline="0" noProof="0" smtClean="0">
                          <a:solidFill>
                            <a:schemeClr val="tx1"/>
                          </a:solidFill>
                          <a:latin typeface="Microsoft Sans Serif" pitchFamily="34" charset="0"/>
                          <a:cs typeface="Microsoft Sans Serif" pitchFamily="34" charset="0"/>
                        </a:rPr>
                        <a:t>  24-35 Monate</a:t>
                      </a:r>
                    </a:p>
                    <a:p>
                      <a:pPr marL="0" marR="0" indent="0" algn="l" defTabSz="799368" rtl="0" eaLnBrk="1" fontAlgn="auto" latinLnBrk="0" hangingPunct="1">
                        <a:lnSpc>
                          <a:spcPct val="100000"/>
                        </a:lnSpc>
                        <a:spcBef>
                          <a:spcPts val="0"/>
                        </a:spcBef>
                        <a:spcAft>
                          <a:spcPts val="0"/>
                        </a:spcAft>
                        <a:buClrTx/>
                        <a:buSzTx/>
                        <a:buFontTx/>
                        <a:buNone/>
                        <a:tabLst/>
                        <a:defRPr/>
                      </a:pPr>
                      <a:r>
                        <a:rPr lang="de-DE" sz="2400" b="0" baseline="0" noProof="0" smtClean="0">
                          <a:solidFill>
                            <a:schemeClr val="tx1"/>
                          </a:solidFill>
                          <a:latin typeface="Microsoft Sans Serif" pitchFamily="34" charset="0"/>
                          <a:cs typeface="Microsoft Sans Serif" pitchFamily="34" charset="0"/>
                        </a:rPr>
                        <a:t>  36+ Monate</a:t>
                      </a:r>
                    </a:p>
                    <a:p>
                      <a:pPr marL="0" marR="0" indent="0" algn="l" defTabSz="799368" rtl="0" eaLnBrk="1" fontAlgn="auto" latinLnBrk="0" hangingPunct="1">
                        <a:lnSpc>
                          <a:spcPct val="100000"/>
                        </a:lnSpc>
                        <a:spcBef>
                          <a:spcPts val="0"/>
                        </a:spcBef>
                        <a:spcAft>
                          <a:spcPts val="0"/>
                        </a:spcAft>
                        <a:buClrTx/>
                        <a:buSzTx/>
                        <a:buFontTx/>
                        <a:buNone/>
                        <a:tabLst/>
                        <a:defRPr/>
                      </a:pPr>
                      <a:endParaRPr lang="de-DE" sz="2000" b="0" noProof="0">
                        <a:solidFill>
                          <a:schemeClr val="tx1"/>
                        </a:solidFill>
                        <a:latin typeface="Microsoft Sans Serif" pitchFamily="34" charset="0"/>
                        <a:cs typeface="Microsoft Sans Serif" pitchFamily="34" charset="0"/>
                      </a:endParaRPr>
                    </a:p>
                  </a:txBody>
                  <a:tcPr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Bef>
                          <a:spcPts val="0"/>
                        </a:spcBef>
                        <a:spcAft>
                          <a:spcPts val="0"/>
                        </a:spcAft>
                      </a:pPr>
                      <a:endParaRPr lang="de-DE" sz="2400" spc="30" dirty="0" smtClean="0">
                        <a:latin typeface="Microsoft Sans Serif" pitchFamily="34" charset="0"/>
                        <a:ea typeface="Times New Roman"/>
                        <a:cs typeface="Microsoft Sans Serif" pitchFamily="34" charset="0"/>
                      </a:endParaRPr>
                    </a:p>
                    <a:p>
                      <a:pPr algn="ctr">
                        <a:lnSpc>
                          <a:spcPct val="100000"/>
                        </a:lnSpc>
                        <a:spcBef>
                          <a:spcPts val="0"/>
                        </a:spcBef>
                        <a:spcAft>
                          <a:spcPts val="0"/>
                        </a:spcAft>
                      </a:pPr>
                      <a:r>
                        <a:rPr lang="de-DE" sz="2400" spc="30" dirty="0" smtClean="0">
                          <a:latin typeface="Microsoft Sans Serif" pitchFamily="34" charset="0"/>
                          <a:ea typeface="Times New Roman"/>
                          <a:cs typeface="Microsoft Sans Serif" pitchFamily="34" charset="0"/>
                        </a:rPr>
                        <a:t>55,8</a:t>
                      </a:r>
                    </a:p>
                    <a:p>
                      <a:pPr algn="ctr">
                        <a:lnSpc>
                          <a:spcPct val="100000"/>
                        </a:lnSpc>
                        <a:spcBef>
                          <a:spcPts val="0"/>
                        </a:spcBef>
                        <a:spcAft>
                          <a:spcPts val="0"/>
                        </a:spcAft>
                      </a:pPr>
                      <a:r>
                        <a:rPr lang="de-DE" sz="2400" spc="30" dirty="0" smtClean="0">
                          <a:latin typeface="Microsoft Sans Serif" pitchFamily="34" charset="0"/>
                          <a:ea typeface="Times New Roman"/>
                          <a:cs typeface="Microsoft Sans Serif" pitchFamily="34" charset="0"/>
                        </a:rPr>
                        <a:t>17,9</a:t>
                      </a:r>
                    </a:p>
                    <a:p>
                      <a:pPr algn="ctr">
                        <a:lnSpc>
                          <a:spcPct val="100000"/>
                        </a:lnSpc>
                        <a:spcBef>
                          <a:spcPts val="0"/>
                        </a:spcBef>
                        <a:spcAft>
                          <a:spcPts val="0"/>
                        </a:spcAft>
                      </a:pPr>
                      <a:r>
                        <a:rPr lang="de-DE" sz="2400" spc="30" dirty="0" smtClean="0">
                          <a:latin typeface="Microsoft Sans Serif" pitchFamily="34" charset="0"/>
                          <a:ea typeface="Times New Roman"/>
                          <a:cs typeface="Microsoft Sans Serif" pitchFamily="34" charset="0"/>
                        </a:rPr>
                        <a:t>16,4</a:t>
                      </a:r>
                    </a:p>
                    <a:p>
                      <a:pPr algn="ctr">
                        <a:lnSpc>
                          <a:spcPct val="100000"/>
                        </a:lnSpc>
                        <a:spcBef>
                          <a:spcPts val="0"/>
                        </a:spcBef>
                        <a:spcAft>
                          <a:spcPts val="0"/>
                        </a:spcAft>
                      </a:pPr>
                      <a:r>
                        <a:rPr lang="de-DE" sz="2400" spc="30" dirty="0" smtClean="0">
                          <a:latin typeface="Microsoft Sans Serif" pitchFamily="34" charset="0"/>
                          <a:ea typeface="Times New Roman"/>
                          <a:cs typeface="Microsoft Sans Serif" pitchFamily="34" charset="0"/>
                        </a:rPr>
                        <a:t>10</a:t>
                      </a:r>
                    </a:p>
                    <a:p>
                      <a:pPr algn="ctr">
                        <a:lnSpc>
                          <a:spcPct val="100000"/>
                        </a:lnSpc>
                        <a:spcBef>
                          <a:spcPts val="0"/>
                        </a:spcBef>
                        <a:spcAft>
                          <a:spcPts val="0"/>
                        </a:spcAft>
                      </a:pPr>
                      <a:endParaRPr lang="de-DE" sz="2400" spc="30" dirty="0">
                        <a:latin typeface="Microsoft Sans Serif" pitchFamily="34" charset="0"/>
                        <a:ea typeface="Times New Roman"/>
                        <a:cs typeface="Microsoft Sans Serif" pitchFamily="34" charset="0"/>
                      </a:endParaRPr>
                    </a:p>
                  </a:txBody>
                  <a:tcPr marL="68580" marR="6858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Bef>
                          <a:spcPts val="0"/>
                        </a:spcBef>
                        <a:spcAft>
                          <a:spcPts val="0"/>
                        </a:spcAft>
                      </a:pPr>
                      <a:endParaRPr lang="de-DE" sz="2400" spc="30" dirty="0">
                        <a:latin typeface="Microsoft Sans Serif" pitchFamily="34" charset="0"/>
                        <a:ea typeface="Times New Roman"/>
                        <a:cs typeface="Microsoft Sans Serif" pitchFamily="34" charset="0"/>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337006">
                <a:tc>
                  <a:txBody>
                    <a:bodyPr/>
                    <a:lstStyle/>
                    <a:p>
                      <a:pPr marL="0" marR="0" indent="0" algn="l" defTabSz="799368" rtl="0" eaLnBrk="1" fontAlgn="auto" latinLnBrk="0" hangingPunct="1">
                        <a:lnSpc>
                          <a:spcPct val="100000"/>
                        </a:lnSpc>
                        <a:spcBef>
                          <a:spcPts val="0"/>
                        </a:spcBef>
                        <a:spcAft>
                          <a:spcPts val="0"/>
                        </a:spcAft>
                        <a:buClrTx/>
                        <a:buSzTx/>
                        <a:buFontTx/>
                        <a:buNone/>
                        <a:tabLst/>
                        <a:defRPr/>
                      </a:pPr>
                      <a:r>
                        <a:rPr lang="de-DE" sz="2400" b="0" u="none" noProof="0" smtClean="0">
                          <a:solidFill>
                            <a:schemeClr val="tx1"/>
                          </a:solidFill>
                          <a:latin typeface="Microsoft Sans Serif" pitchFamily="34" charset="0"/>
                          <a:cs typeface="Microsoft Sans Serif" pitchFamily="34" charset="0"/>
                        </a:rPr>
                        <a:t>Fragebogenausfüller:</a:t>
                      </a:r>
                      <a:r>
                        <a:rPr lang="de-DE" sz="2400" b="0" noProof="0" smtClean="0">
                          <a:solidFill>
                            <a:schemeClr val="tx1"/>
                          </a:solidFill>
                          <a:latin typeface="Microsoft Sans Serif" pitchFamily="34" charset="0"/>
                          <a:cs typeface="Microsoft Sans Serif" pitchFamily="34" charset="0"/>
                        </a:rPr>
                        <a:t/>
                      </a:r>
                      <a:br>
                        <a:rPr lang="de-DE" sz="2400" b="0" noProof="0" smtClean="0">
                          <a:solidFill>
                            <a:schemeClr val="tx1"/>
                          </a:solidFill>
                          <a:latin typeface="Microsoft Sans Serif" pitchFamily="34" charset="0"/>
                          <a:cs typeface="Microsoft Sans Serif" pitchFamily="34" charset="0"/>
                        </a:rPr>
                      </a:br>
                      <a:r>
                        <a:rPr lang="de-DE" sz="2400" b="0" noProof="0" smtClean="0">
                          <a:solidFill>
                            <a:schemeClr val="tx1"/>
                          </a:solidFill>
                          <a:latin typeface="Microsoft Sans Serif" pitchFamily="34" charset="0"/>
                          <a:cs typeface="Microsoft Sans Serif" pitchFamily="34" charset="0"/>
                        </a:rPr>
                        <a:t>  Leibliche</a:t>
                      </a:r>
                      <a:r>
                        <a:rPr lang="de-DE" sz="2400" b="0" baseline="0" noProof="0" smtClean="0">
                          <a:solidFill>
                            <a:schemeClr val="tx1"/>
                          </a:solidFill>
                          <a:latin typeface="Microsoft Sans Serif" pitchFamily="34" charset="0"/>
                          <a:cs typeface="Microsoft Sans Serif" pitchFamily="34" charset="0"/>
                        </a:rPr>
                        <a:t> Mutter</a:t>
                      </a:r>
                      <a:br>
                        <a:rPr lang="de-DE" sz="2400" b="0" baseline="0" noProof="0" smtClean="0">
                          <a:solidFill>
                            <a:schemeClr val="tx1"/>
                          </a:solidFill>
                          <a:latin typeface="Microsoft Sans Serif" pitchFamily="34" charset="0"/>
                          <a:cs typeface="Microsoft Sans Serif" pitchFamily="34" charset="0"/>
                        </a:rPr>
                      </a:br>
                      <a:r>
                        <a:rPr lang="de-DE" sz="2400" b="0" baseline="0" noProof="0" smtClean="0">
                          <a:solidFill>
                            <a:schemeClr val="tx1"/>
                          </a:solidFill>
                          <a:latin typeface="Microsoft Sans Serif" pitchFamily="34" charset="0"/>
                          <a:cs typeface="Microsoft Sans Serif" pitchFamily="34" charset="0"/>
                        </a:rPr>
                        <a:t>  Leiblicher Vater</a:t>
                      </a:r>
                      <a:endParaRPr lang="de-DE" sz="2000" b="0" noProof="0">
                        <a:solidFill>
                          <a:schemeClr val="tx1"/>
                        </a:solidFill>
                        <a:latin typeface="Microsoft Sans Serif" pitchFamily="34" charset="0"/>
                        <a:cs typeface="Microsoft Sans Serif"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Bef>
                          <a:spcPts val="0"/>
                        </a:spcBef>
                        <a:spcAft>
                          <a:spcPts val="0"/>
                        </a:spcAft>
                      </a:pPr>
                      <a:endParaRPr lang="de-DE" sz="2400" spc="30" dirty="0" smtClean="0">
                        <a:latin typeface="Microsoft Sans Serif" pitchFamily="34" charset="0"/>
                        <a:ea typeface="Times New Roman"/>
                        <a:cs typeface="Microsoft Sans Serif" pitchFamily="34" charset="0"/>
                      </a:endParaRPr>
                    </a:p>
                    <a:p>
                      <a:pPr algn="ctr">
                        <a:lnSpc>
                          <a:spcPct val="100000"/>
                        </a:lnSpc>
                        <a:spcBef>
                          <a:spcPts val="0"/>
                        </a:spcBef>
                        <a:spcAft>
                          <a:spcPts val="0"/>
                        </a:spcAft>
                      </a:pPr>
                      <a:r>
                        <a:rPr lang="de-DE" sz="2400" spc="30" dirty="0" smtClean="0">
                          <a:latin typeface="Microsoft Sans Serif" pitchFamily="34" charset="0"/>
                          <a:ea typeface="Times New Roman"/>
                          <a:cs typeface="Microsoft Sans Serif" pitchFamily="34" charset="0"/>
                        </a:rPr>
                        <a:t>89,9</a:t>
                      </a:r>
                      <a:br>
                        <a:rPr lang="de-DE" sz="2400" spc="30" dirty="0" smtClean="0">
                          <a:latin typeface="Microsoft Sans Serif" pitchFamily="34" charset="0"/>
                          <a:ea typeface="Times New Roman"/>
                          <a:cs typeface="Microsoft Sans Serif" pitchFamily="34" charset="0"/>
                        </a:rPr>
                      </a:br>
                      <a:r>
                        <a:rPr lang="de-DE" sz="2400" spc="30" dirty="0" smtClean="0">
                          <a:latin typeface="Microsoft Sans Serif" pitchFamily="34" charset="0"/>
                          <a:ea typeface="Times New Roman"/>
                          <a:cs typeface="Microsoft Sans Serif" pitchFamily="34" charset="0"/>
                        </a:rPr>
                        <a:t>7,2</a:t>
                      </a:r>
                      <a:endParaRPr lang="de-DE" sz="2400" spc="30" dirty="0">
                        <a:latin typeface="Microsoft Sans Serif" pitchFamily="34" charset="0"/>
                        <a:ea typeface="Times New Roman"/>
                        <a:cs typeface="Microsoft Sans Serif" pitchFamily="34" charset="0"/>
                      </a:endParaRPr>
                    </a:p>
                  </a:txBody>
                  <a:tcPr marL="68580" marR="6858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Bef>
                          <a:spcPts val="0"/>
                        </a:spcBef>
                        <a:spcAft>
                          <a:spcPts val="0"/>
                        </a:spcAft>
                      </a:pPr>
                      <a:endParaRPr lang="de-DE" sz="2400" spc="30" dirty="0">
                        <a:latin typeface="Microsoft Sans Serif" pitchFamily="34" charset="0"/>
                        <a:ea typeface="Times New Roman"/>
                        <a:cs typeface="Microsoft Sans Serif" pitchFamily="34" charset="0"/>
                      </a:endParaRPr>
                    </a:p>
                  </a:txBody>
                  <a:tcPr marL="68580" marR="68580"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42159">
                <a:tc>
                  <a:txBody>
                    <a:bodyPr/>
                    <a:lstStyle/>
                    <a:p>
                      <a:pPr>
                        <a:lnSpc>
                          <a:spcPct val="100000"/>
                        </a:lnSpc>
                        <a:spcBef>
                          <a:spcPts val="0"/>
                        </a:spcBef>
                        <a:spcAft>
                          <a:spcPts val="0"/>
                        </a:spcAft>
                      </a:pPr>
                      <a:r>
                        <a:rPr lang="de-DE" sz="2400" b="0" u="sng" noProof="0" smtClean="0">
                          <a:solidFill>
                            <a:schemeClr val="tx1"/>
                          </a:solidFill>
                          <a:latin typeface="Microsoft Sans Serif" pitchFamily="34" charset="0"/>
                          <a:cs typeface="Microsoft Sans Serif" pitchFamily="34" charset="0"/>
                        </a:rPr>
                        <a:t>Bildung nach ISCED</a:t>
                      </a:r>
                    </a:p>
                    <a:p>
                      <a:pPr>
                        <a:lnSpc>
                          <a:spcPct val="100000"/>
                        </a:lnSpc>
                        <a:spcBef>
                          <a:spcPts val="0"/>
                        </a:spcBef>
                        <a:spcAft>
                          <a:spcPts val="0"/>
                        </a:spcAft>
                      </a:pPr>
                      <a:r>
                        <a:rPr lang="de-DE" sz="2400" b="0" noProof="0" smtClean="0">
                          <a:solidFill>
                            <a:schemeClr val="tx1"/>
                          </a:solidFill>
                          <a:latin typeface="Microsoft Sans Serif" pitchFamily="34" charset="0"/>
                          <a:cs typeface="Microsoft Sans Serif" pitchFamily="34" charset="0"/>
                        </a:rPr>
                        <a:t>  Niedrig</a:t>
                      </a:r>
                    </a:p>
                    <a:p>
                      <a:pPr>
                        <a:lnSpc>
                          <a:spcPct val="100000"/>
                        </a:lnSpc>
                        <a:spcBef>
                          <a:spcPts val="0"/>
                        </a:spcBef>
                        <a:spcAft>
                          <a:spcPts val="0"/>
                        </a:spcAft>
                      </a:pPr>
                      <a:r>
                        <a:rPr lang="de-DE" sz="2400" b="0" noProof="0" smtClean="0">
                          <a:solidFill>
                            <a:schemeClr val="tx1"/>
                          </a:solidFill>
                          <a:latin typeface="Microsoft Sans Serif" pitchFamily="34" charset="0"/>
                          <a:cs typeface="Microsoft Sans Serif" pitchFamily="34" charset="0"/>
                        </a:rPr>
                        <a:t>  Mittel</a:t>
                      </a:r>
                    </a:p>
                    <a:p>
                      <a:pPr>
                        <a:lnSpc>
                          <a:spcPct val="100000"/>
                        </a:lnSpc>
                        <a:spcBef>
                          <a:spcPts val="0"/>
                        </a:spcBef>
                        <a:spcAft>
                          <a:spcPts val="0"/>
                        </a:spcAft>
                      </a:pPr>
                      <a:r>
                        <a:rPr lang="de-DE" sz="2400" b="0" noProof="0" smtClean="0">
                          <a:solidFill>
                            <a:schemeClr val="tx1"/>
                          </a:solidFill>
                          <a:latin typeface="Microsoft Sans Serif" pitchFamily="34" charset="0"/>
                          <a:cs typeface="Microsoft Sans Serif" pitchFamily="34" charset="0"/>
                        </a:rPr>
                        <a:t>  Hoch</a:t>
                      </a:r>
                      <a:endParaRPr lang="de-DE" sz="2400" b="0" noProof="0">
                        <a:solidFill>
                          <a:schemeClr val="tx1"/>
                        </a:solidFill>
                        <a:latin typeface="Microsoft Sans Serif" pitchFamily="34" charset="0"/>
                        <a:cs typeface="Microsoft Sans Serif"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Bef>
                          <a:spcPts val="0"/>
                        </a:spcBef>
                        <a:spcAft>
                          <a:spcPts val="0"/>
                        </a:spcAft>
                      </a:pPr>
                      <a:endParaRPr lang="de-DE" sz="2400" spc="30" dirty="0" smtClean="0">
                        <a:latin typeface="Microsoft Sans Serif" pitchFamily="34" charset="0"/>
                        <a:ea typeface="Times New Roman"/>
                        <a:cs typeface="Microsoft Sans Serif" pitchFamily="34" charset="0"/>
                      </a:endParaRPr>
                    </a:p>
                    <a:p>
                      <a:pPr algn="ctr">
                        <a:lnSpc>
                          <a:spcPct val="100000"/>
                        </a:lnSpc>
                        <a:spcBef>
                          <a:spcPts val="0"/>
                        </a:spcBef>
                        <a:spcAft>
                          <a:spcPts val="0"/>
                        </a:spcAft>
                      </a:pPr>
                      <a:r>
                        <a:rPr lang="de-DE" sz="2400" spc="30" dirty="0" smtClean="0">
                          <a:latin typeface="Microsoft Sans Serif" pitchFamily="34" charset="0"/>
                          <a:ea typeface="Times New Roman"/>
                          <a:cs typeface="Microsoft Sans Serif" pitchFamily="34" charset="0"/>
                        </a:rPr>
                        <a:t>15,0</a:t>
                      </a:r>
                    </a:p>
                    <a:p>
                      <a:pPr algn="ctr">
                        <a:lnSpc>
                          <a:spcPct val="100000"/>
                        </a:lnSpc>
                        <a:spcBef>
                          <a:spcPts val="0"/>
                        </a:spcBef>
                        <a:spcAft>
                          <a:spcPts val="0"/>
                        </a:spcAft>
                      </a:pPr>
                      <a:r>
                        <a:rPr lang="de-DE" sz="2400" spc="30" dirty="0" smtClean="0">
                          <a:latin typeface="Microsoft Sans Serif" pitchFamily="34" charset="0"/>
                          <a:ea typeface="Times New Roman"/>
                          <a:cs typeface="Microsoft Sans Serif" pitchFamily="34" charset="0"/>
                        </a:rPr>
                        <a:t>54,0</a:t>
                      </a:r>
                    </a:p>
                    <a:p>
                      <a:pPr algn="ctr">
                        <a:lnSpc>
                          <a:spcPct val="100000"/>
                        </a:lnSpc>
                        <a:spcBef>
                          <a:spcPts val="0"/>
                        </a:spcBef>
                        <a:spcAft>
                          <a:spcPts val="0"/>
                        </a:spcAft>
                      </a:pPr>
                      <a:r>
                        <a:rPr lang="de-DE" sz="2400" spc="30" dirty="0" smtClean="0">
                          <a:latin typeface="Microsoft Sans Serif" pitchFamily="34" charset="0"/>
                          <a:ea typeface="Times New Roman"/>
                          <a:cs typeface="Microsoft Sans Serif" pitchFamily="34" charset="0"/>
                        </a:rPr>
                        <a:t>31,1</a:t>
                      </a:r>
                      <a:endParaRPr lang="de-DE" sz="2400" spc="30" dirty="0">
                        <a:latin typeface="Microsoft Sans Serif" pitchFamily="34" charset="0"/>
                        <a:ea typeface="Times New Roman"/>
                        <a:cs typeface="Microsoft Sans Serif" pitchFamily="34" charset="0"/>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Bef>
                          <a:spcPts val="0"/>
                        </a:spcBef>
                        <a:spcAft>
                          <a:spcPts val="0"/>
                        </a:spcAft>
                      </a:pPr>
                      <a:endParaRPr lang="de-DE" sz="2400" spc="30" dirty="0">
                        <a:latin typeface="Microsoft Sans Serif" pitchFamily="34" charset="0"/>
                        <a:ea typeface="Times New Roman"/>
                        <a:cs typeface="Microsoft Sans Serif" pitchFamily="34" charset="0"/>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31853">
                <a:tc>
                  <a:txBody>
                    <a:bodyPr/>
                    <a:lstStyle/>
                    <a:p>
                      <a:pPr marL="0" marR="0" indent="0" algn="l" defTabSz="4176431" rtl="0" eaLnBrk="1" fontAlgn="auto" latinLnBrk="0" hangingPunct="1">
                        <a:lnSpc>
                          <a:spcPct val="100000"/>
                        </a:lnSpc>
                        <a:spcBef>
                          <a:spcPts val="0"/>
                        </a:spcBef>
                        <a:spcAft>
                          <a:spcPts val="0"/>
                        </a:spcAft>
                        <a:buClrTx/>
                        <a:buSzTx/>
                        <a:buFontTx/>
                        <a:buNone/>
                        <a:tabLst/>
                        <a:defRPr/>
                      </a:pPr>
                      <a:r>
                        <a:rPr lang="de-DE" sz="2400" b="0" noProof="0" smtClean="0">
                          <a:solidFill>
                            <a:schemeClr val="tx1"/>
                          </a:solidFill>
                          <a:latin typeface="Microsoft Sans Serif" pitchFamily="34" charset="0"/>
                          <a:ea typeface="Calibri"/>
                          <a:cs typeface="Microsoft Sans Serif" pitchFamily="34" charset="0"/>
                        </a:rPr>
                        <a:t>Mindestens ein Elternteil Hochschulabschluss</a:t>
                      </a:r>
                    </a:p>
                  </a:txBody>
                  <a:tcPr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Bef>
                          <a:spcPts val="0"/>
                        </a:spcBef>
                        <a:spcAft>
                          <a:spcPts val="0"/>
                        </a:spcAft>
                      </a:pPr>
                      <a:r>
                        <a:rPr lang="de-DE" sz="2400" spc="30" dirty="0" smtClean="0">
                          <a:latin typeface="Microsoft Sans Serif" pitchFamily="34" charset="0"/>
                          <a:ea typeface="Times New Roman"/>
                          <a:cs typeface="Microsoft Sans Serif" pitchFamily="34" charset="0"/>
                        </a:rPr>
                        <a:t>38,0</a:t>
                      </a:r>
                      <a:endParaRPr lang="de-DE" sz="2400" spc="30" dirty="0">
                        <a:latin typeface="Microsoft Sans Serif" pitchFamily="34" charset="0"/>
                        <a:ea typeface="Times New Roman"/>
                        <a:cs typeface="Microsoft Sans Serif" pitchFamily="34" charset="0"/>
                      </a:endParaRPr>
                    </a:p>
                  </a:txBody>
                  <a:tcPr marL="68580" marR="6858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Bef>
                          <a:spcPts val="0"/>
                        </a:spcBef>
                        <a:spcAft>
                          <a:spcPts val="0"/>
                        </a:spcAft>
                      </a:pPr>
                      <a:r>
                        <a:rPr lang="de-DE" sz="2400" spc="30" dirty="0" smtClean="0">
                          <a:latin typeface="Microsoft Sans Serif" pitchFamily="34" charset="0"/>
                          <a:ea typeface="Times New Roman"/>
                          <a:cs typeface="Microsoft Sans Serif" pitchFamily="34" charset="0"/>
                        </a:rPr>
                        <a:t>21,8</a:t>
                      </a:r>
                      <a:endParaRPr lang="de-DE" sz="2400" spc="30" dirty="0">
                        <a:latin typeface="Microsoft Sans Serif" pitchFamily="34" charset="0"/>
                        <a:ea typeface="Times New Roman"/>
                        <a:cs typeface="Microsoft Sans Serif" pitchFamily="34" charset="0"/>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15307">
                <a:tc>
                  <a:txBody>
                    <a:bodyPr/>
                    <a:lstStyle/>
                    <a:p>
                      <a:pPr>
                        <a:lnSpc>
                          <a:spcPct val="100000"/>
                        </a:lnSpc>
                        <a:spcBef>
                          <a:spcPts val="0"/>
                        </a:spcBef>
                        <a:spcAft>
                          <a:spcPts val="0"/>
                        </a:spcAft>
                      </a:pPr>
                      <a:r>
                        <a:rPr lang="de-DE" sz="2400" b="0" noProof="0" smtClean="0">
                          <a:solidFill>
                            <a:schemeClr val="tx1"/>
                          </a:solidFill>
                          <a:latin typeface="Microsoft Sans Serif" pitchFamily="34" charset="0"/>
                          <a:cs typeface="Microsoft Sans Serif" pitchFamily="34" charset="0"/>
                        </a:rPr>
                        <a:t>Alleinerziehend</a:t>
                      </a:r>
                      <a:endParaRPr lang="de-DE" sz="2400" b="0" noProof="0">
                        <a:solidFill>
                          <a:schemeClr val="tx1"/>
                        </a:solidFill>
                        <a:latin typeface="Microsoft Sans Serif" pitchFamily="34" charset="0"/>
                        <a:cs typeface="Microsoft Sans Serif" pitchFamily="34" charset="0"/>
                      </a:endParaRPr>
                    </a:p>
                  </a:txBody>
                  <a:tcPr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Bef>
                          <a:spcPts val="0"/>
                        </a:spcBef>
                        <a:spcAft>
                          <a:spcPts val="0"/>
                        </a:spcAft>
                      </a:pPr>
                      <a:r>
                        <a:rPr lang="de-DE" sz="2400" b="0" dirty="0" smtClean="0">
                          <a:solidFill>
                            <a:schemeClr val="tx1"/>
                          </a:solidFill>
                          <a:latin typeface="Microsoft Sans Serif" pitchFamily="34" charset="0"/>
                          <a:cs typeface="Microsoft Sans Serif" pitchFamily="34" charset="0"/>
                        </a:rPr>
                        <a:t>8,7</a:t>
                      </a:r>
                      <a:endParaRPr lang="de-DE" sz="2400" b="0" dirty="0">
                        <a:solidFill>
                          <a:schemeClr val="tx1"/>
                        </a:solidFill>
                        <a:latin typeface="Microsoft Sans Serif" pitchFamily="34" charset="0"/>
                        <a:cs typeface="Microsoft Sans Serif" pitchFamily="34" charset="0"/>
                      </a:endParaRPr>
                    </a:p>
                  </a:txBody>
                  <a:tcPr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Bef>
                          <a:spcPts val="0"/>
                        </a:spcBef>
                        <a:spcAft>
                          <a:spcPts val="0"/>
                        </a:spcAft>
                      </a:pPr>
                      <a:r>
                        <a:rPr lang="de-DE" sz="2400" b="0" dirty="0" smtClean="0">
                          <a:solidFill>
                            <a:schemeClr val="tx1"/>
                          </a:solidFill>
                          <a:latin typeface="Microsoft Sans Serif" pitchFamily="34" charset="0"/>
                          <a:cs typeface="Microsoft Sans Serif" pitchFamily="34" charset="0"/>
                        </a:rPr>
                        <a:t>12,1</a:t>
                      </a:r>
                      <a:endParaRPr lang="de-DE" sz="2400" b="0" dirty="0">
                        <a:solidFill>
                          <a:schemeClr val="tx1"/>
                        </a:solidFill>
                        <a:latin typeface="Microsoft Sans Serif" pitchFamily="34" charset="0"/>
                        <a:cs typeface="Microsoft Sans Serif"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15307">
                <a:tc>
                  <a:txBody>
                    <a:bodyPr/>
                    <a:lstStyle/>
                    <a:p>
                      <a:pPr>
                        <a:lnSpc>
                          <a:spcPct val="100000"/>
                        </a:lnSpc>
                        <a:spcBef>
                          <a:spcPts val="0"/>
                        </a:spcBef>
                        <a:spcAft>
                          <a:spcPts val="0"/>
                        </a:spcAft>
                      </a:pPr>
                      <a:r>
                        <a:rPr lang="de-DE" sz="2400" b="0" kern="1200" noProof="0" smtClean="0">
                          <a:solidFill>
                            <a:schemeClr val="tx1"/>
                          </a:solidFill>
                          <a:latin typeface="Microsoft Sans Serif" pitchFamily="34" charset="0"/>
                          <a:ea typeface="+mn-ea"/>
                          <a:cs typeface="Microsoft Sans Serif" pitchFamily="34" charset="0"/>
                        </a:rPr>
                        <a:t>Migrationshingergrund  </a:t>
                      </a:r>
                    </a:p>
                    <a:p>
                      <a:pPr>
                        <a:lnSpc>
                          <a:spcPct val="100000"/>
                        </a:lnSpc>
                        <a:spcBef>
                          <a:spcPts val="0"/>
                        </a:spcBef>
                        <a:spcAft>
                          <a:spcPts val="0"/>
                        </a:spcAft>
                      </a:pPr>
                      <a:r>
                        <a:rPr lang="de-DE" sz="2400" b="0" kern="1200" noProof="0" smtClean="0">
                          <a:solidFill>
                            <a:schemeClr val="tx1"/>
                          </a:solidFill>
                          <a:latin typeface="Microsoft Sans Serif" pitchFamily="34" charset="0"/>
                          <a:ea typeface="+mn-ea"/>
                          <a:cs typeface="Microsoft Sans Serif" pitchFamily="34" charset="0"/>
                        </a:rPr>
                        <a:t>(mind. ein</a:t>
                      </a:r>
                      <a:r>
                        <a:rPr lang="de-DE" sz="2400" b="0" kern="1200" baseline="0" noProof="0" smtClean="0">
                          <a:solidFill>
                            <a:schemeClr val="tx1"/>
                          </a:solidFill>
                          <a:latin typeface="Microsoft Sans Serif" pitchFamily="34" charset="0"/>
                          <a:ea typeface="+mn-ea"/>
                          <a:cs typeface="Microsoft Sans Serif" pitchFamily="34" charset="0"/>
                        </a:rPr>
                        <a:t> Elternteil)</a:t>
                      </a:r>
                      <a:endParaRPr lang="de-DE" sz="2400" b="0" noProof="0">
                        <a:solidFill>
                          <a:schemeClr val="tx1"/>
                        </a:solidFill>
                        <a:latin typeface="Microsoft Sans Serif" pitchFamily="34" charset="0"/>
                        <a:cs typeface="Microsoft Sans Serif" pitchFamily="34" charset="0"/>
                      </a:endParaRPr>
                    </a:p>
                  </a:txBody>
                  <a:tcPr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Bef>
                          <a:spcPts val="0"/>
                        </a:spcBef>
                        <a:spcAft>
                          <a:spcPts val="0"/>
                        </a:spcAft>
                      </a:pPr>
                      <a:r>
                        <a:rPr lang="de-DE" sz="2400" b="0" dirty="0" smtClean="0">
                          <a:solidFill>
                            <a:schemeClr val="tx1"/>
                          </a:solidFill>
                          <a:latin typeface="Microsoft Sans Serif" pitchFamily="34" charset="0"/>
                          <a:cs typeface="Microsoft Sans Serif" pitchFamily="34" charset="0"/>
                        </a:rPr>
                        <a:t>37,9 </a:t>
                      </a:r>
                      <a:endParaRPr lang="de-DE" sz="2400" b="0" dirty="0">
                        <a:solidFill>
                          <a:schemeClr val="tx1"/>
                        </a:solidFill>
                        <a:latin typeface="Microsoft Sans Serif" pitchFamily="34" charset="0"/>
                        <a:cs typeface="Microsoft Sans Serif" pitchFamily="34" charset="0"/>
                      </a:endParaRPr>
                    </a:p>
                  </a:txBody>
                  <a:tcPr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Bef>
                          <a:spcPts val="0"/>
                        </a:spcBef>
                        <a:spcAft>
                          <a:spcPts val="0"/>
                        </a:spcAft>
                      </a:pPr>
                      <a:r>
                        <a:rPr lang="de-DE" sz="2400" b="0" dirty="0" smtClean="0">
                          <a:solidFill>
                            <a:schemeClr val="tx1"/>
                          </a:solidFill>
                          <a:latin typeface="Microsoft Sans Serif" pitchFamily="34" charset="0"/>
                          <a:cs typeface="Microsoft Sans Serif" pitchFamily="34" charset="0"/>
                        </a:rPr>
                        <a:t>34,4</a:t>
                      </a:r>
                      <a:endParaRPr lang="de-DE" sz="2400" b="0" dirty="0">
                        <a:solidFill>
                          <a:schemeClr val="tx1"/>
                        </a:solidFill>
                        <a:latin typeface="Microsoft Sans Serif" pitchFamily="34" charset="0"/>
                        <a:cs typeface="Microsoft Sans Serif"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15307">
                <a:tc>
                  <a:txBody>
                    <a:bodyPr/>
                    <a:lstStyle/>
                    <a:p>
                      <a:pPr marL="0" marR="0" indent="0" algn="l" defTabSz="4176431" rtl="0" eaLnBrk="1" fontAlgn="auto" latinLnBrk="0" hangingPunct="1">
                        <a:lnSpc>
                          <a:spcPct val="100000"/>
                        </a:lnSpc>
                        <a:spcBef>
                          <a:spcPts val="0"/>
                        </a:spcBef>
                        <a:spcAft>
                          <a:spcPts val="0"/>
                        </a:spcAft>
                        <a:buClrTx/>
                        <a:buSzTx/>
                        <a:buFontTx/>
                        <a:buNone/>
                        <a:tabLst/>
                        <a:defRPr/>
                      </a:pPr>
                      <a:r>
                        <a:rPr lang="de-DE" sz="2400" kern="1200" noProof="0" dirty="0" smtClean="0">
                          <a:solidFill>
                            <a:schemeClr val="tx1"/>
                          </a:solidFill>
                          <a:latin typeface="Microsoft Sans Serif" pitchFamily="34" charset="0"/>
                          <a:ea typeface="+mn-ea"/>
                          <a:cs typeface="Microsoft Sans Serif" pitchFamily="34" charset="0"/>
                        </a:rPr>
                        <a:t>SGB-II Bezug</a:t>
                      </a:r>
                      <a:endParaRPr lang="de-DE" sz="2400" b="0" noProof="0" dirty="0" smtClean="0">
                        <a:solidFill>
                          <a:schemeClr val="tx1"/>
                        </a:solidFill>
                        <a:latin typeface="Microsoft Sans Serif" pitchFamily="34" charset="0"/>
                        <a:ea typeface="Calibri"/>
                        <a:cs typeface="Microsoft Sans Serif" pitchFamily="34" charset="0"/>
                      </a:endParaRPr>
                    </a:p>
                  </a:txBody>
                  <a:tcPr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Bef>
                          <a:spcPts val="0"/>
                        </a:spcBef>
                        <a:spcAft>
                          <a:spcPts val="0"/>
                        </a:spcAft>
                      </a:pPr>
                      <a:r>
                        <a:rPr lang="de-DE" sz="2400" spc="30" dirty="0" smtClean="0">
                          <a:latin typeface="Microsoft Sans Serif" pitchFamily="34" charset="0"/>
                          <a:ea typeface="Times New Roman"/>
                          <a:cs typeface="Microsoft Sans Serif" pitchFamily="34" charset="0"/>
                        </a:rPr>
                        <a:t>19,9</a:t>
                      </a:r>
                      <a:endParaRPr lang="de-DE" sz="2400" spc="30" dirty="0">
                        <a:latin typeface="Microsoft Sans Serif" pitchFamily="34" charset="0"/>
                        <a:ea typeface="Times New Roman"/>
                        <a:cs typeface="Microsoft Sans Serif" pitchFamily="34" charset="0"/>
                      </a:endParaRPr>
                    </a:p>
                  </a:txBody>
                  <a:tcPr marL="68580" marR="6858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Bef>
                          <a:spcPts val="0"/>
                        </a:spcBef>
                        <a:spcAft>
                          <a:spcPts val="0"/>
                        </a:spcAft>
                      </a:pPr>
                      <a:r>
                        <a:rPr lang="de-DE" sz="2400" spc="30" dirty="0" smtClean="0">
                          <a:latin typeface="Microsoft Sans Serif" pitchFamily="34" charset="0"/>
                          <a:ea typeface="Times New Roman"/>
                          <a:cs typeface="Microsoft Sans Serif" pitchFamily="34" charset="0"/>
                        </a:rPr>
                        <a:t>14,1</a:t>
                      </a:r>
                      <a:endParaRPr lang="de-DE" sz="2400" spc="30" dirty="0">
                        <a:latin typeface="Microsoft Sans Serif" pitchFamily="34" charset="0"/>
                        <a:ea typeface="Times New Roman"/>
                        <a:cs typeface="Microsoft Sans Serif" pitchFamily="34" charset="0"/>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76" name="Textfeld 75"/>
          <p:cNvSpPr txBox="1">
            <a:spLocks noChangeArrowheads="1"/>
          </p:cNvSpPr>
          <p:nvPr/>
        </p:nvSpPr>
        <p:spPr bwMode="auto">
          <a:xfrm>
            <a:off x="432000" y="22752000"/>
            <a:ext cx="7200000" cy="400110"/>
          </a:xfrm>
          <a:prstGeom prst="rect">
            <a:avLst/>
          </a:prstGeom>
          <a:noFill/>
          <a:ln w="9525">
            <a:noFill/>
            <a:miter lim="800000"/>
            <a:headEnd/>
            <a:tailEnd/>
          </a:ln>
        </p:spPr>
        <p:txBody>
          <a:bodyPr wrap="square">
            <a:spAutoFit/>
          </a:bodyPr>
          <a:lstStyle/>
          <a:p>
            <a:pPr algn="l">
              <a:defRPr/>
            </a:pPr>
            <a:r>
              <a:rPr lang="de-DE" sz="2000" b="1" dirty="0" smtClean="0">
                <a:latin typeface="Microsoft Sans Serif" pitchFamily="34" charset="0"/>
                <a:cs typeface="Microsoft Sans Serif" pitchFamily="34" charset="0"/>
              </a:rPr>
              <a:t>Tabelle 1: Soziodemographische Beschreibung (N= 8063)</a:t>
            </a:r>
            <a:endParaRPr lang="de-DE" sz="2000" b="1" dirty="0">
              <a:latin typeface="Microsoft Sans Serif" pitchFamily="34" charset="0"/>
              <a:cs typeface="Microsoft Sans Serif" pitchFamily="34" charset="0"/>
            </a:endParaRPr>
          </a:p>
        </p:txBody>
      </p:sp>
      <p:sp>
        <p:nvSpPr>
          <p:cNvPr id="79" name="Textfeld 78"/>
          <p:cNvSpPr txBox="1">
            <a:spLocks noChangeArrowheads="1"/>
          </p:cNvSpPr>
          <p:nvPr/>
        </p:nvSpPr>
        <p:spPr bwMode="auto">
          <a:xfrm>
            <a:off x="10692000" y="22752000"/>
            <a:ext cx="16238309" cy="400110"/>
          </a:xfrm>
          <a:prstGeom prst="rect">
            <a:avLst/>
          </a:prstGeom>
          <a:noFill/>
          <a:ln w="9525">
            <a:noFill/>
            <a:miter lim="800000"/>
            <a:headEnd/>
            <a:tailEnd/>
          </a:ln>
        </p:spPr>
        <p:txBody>
          <a:bodyPr wrap="square">
            <a:spAutoFit/>
          </a:bodyPr>
          <a:lstStyle/>
          <a:p>
            <a:pPr algn="l">
              <a:defRPr/>
            </a:pPr>
            <a:r>
              <a:rPr lang="de-DE" sz="2000" b="1" dirty="0" smtClean="0">
                <a:latin typeface="Microsoft Sans Serif" pitchFamily="34" charset="0"/>
                <a:cs typeface="Microsoft Sans Serif" pitchFamily="34" charset="0"/>
              </a:rPr>
              <a:t>Abbildung 1: </a:t>
            </a:r>
            <a:r>
              <a:rPr lang="de-DE" sz="2000" b="1" dirty="0" err="1" smtClean="0">
                <a:latin typeface="Microsoft Sans Serif" pitchFamily="34" charset="0"/>
                <a:cs typeface="Microsoft Sans Serif" pitchFamily="34" charset="0"/>
              </a:rPr>
              <a:t>Prävalenzraten</a:t>
            </a:r>
            <a:r>
              <a:rPr lang="de-DE" sz="2000" b="1" baseline="30000" dirty="0" err="1" smtClean="0">
                <a:latin typeface="Microsoft Sans Serif" pitchFamily="34" charset="0"/>
                <a:cs typeface="Microsoft Sans Serif" pitchFamily="34" charset="0"/>
              </a:rPr>
              <a:t>a</a:t>
            </a:r>
            <a:r>
              <a:rPr lang="de-DE" sz="2000" b="1" dirty="0" smtClean="0">
                <a:latin typeface="Microsoft Sans Serif" pitchFamily="34" charset="0"/>
                <a:cs typeface="Microsoft Sans Serif" pitchFamily="34" charset="0"/>
              </a:rPr>
              <a:t> ausgewählter elterlicher Belastungsfaktoren und Kindeswohlgefährdungen</a:t>
            </a:r>
            <a:endParaRPr lang="de-DE" sz="1800" b="1" dirty="0">
              <a:latin typeface="Microsoft Sans Serif" pitchFamily="34" charset="0"/>
              <a:cs typeface="Microsoft Sans Serif" pitchFamily="34" charset="0"/>
            </a:endParaRPr>
          </a:p>
        </p:txBody>
      </p:sp>
      <p:pic>
        <p:nvPicPr>
          <p:cNvPr id="91" name="Grafik 90" descr="\\XPMeister\Formulare\WRbV\Logos\BMFSFJ\BMFSFJ_logos_de\BMFSFJ\BMFSFJ_C_S.bmp"/>
          <p:cNvPicPr>
            <a:picLocks noChangeAspect="1"/>
          </p:cNvPicPr>
          <p:nvPr/>
        </p:nvPicPr>
        <p:blipFill>
          <a:blip r:embed="rId4" cstate="print"/>
          <a:stretch>
            <a:fillRect/>
          </a:stretch>
        </p:blipFill>
        <p:spPr bwMode="auto">
          <a:xfrm>
            <a:off x="3600000" y="41688000"/>
            <a:ext cx="1993060" cy="972000"/>
          </a:xfrm>
          <a:prstGeom prst="rect">
            <a:avLst/>
          </a:prstGeom>
          <a:noFill/>
          <a:ln w="9525">
            <a:noFill/>
            <a:miter lim="800000"/>
            <a:headEnd/>
            <a:tailEnd/>
          </a:ln>
        </p:spPr>
      </p:pic>
      <p:sp>
        <p:nvSpPr>
          <p:cNvPr id="55" name="Text Box 48"/>
          <p:cNvSpPr txBox="1">
            <a:spLocks noChangeArrowheads="1"/>
          </p:cNvSpPr>
          <p:nvPr/>
        </p:nvSpPr>
        <p:spPr bwMode="auto">
          <a:xfrm>
            <a:off x="432000" y="21996000"/>
            <a:ext cx="7200000" cy="701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9937" tIns="39968" rIns="79937" bIns="39968"/>
          <a:lstStyle>
            <a:lvl1pPr defTabSz="4422775" eaLnBrk="0" hangingPunct="0">
              <a:defRPr sz="9300">
                <a:solidFill>
                  <a:schemeClr val="tx1"/>
                </a:solidFill>
                <a:latin typeface="Calibri" pitchFamily="34" charset="0"/>
              </a:defRPr>
            </a:lvl1pPr>
            <a:lvl2pPr marL="742950" indent="-285750" defTabSz="4422775" eaLnBrk="0" hangingPunct="0">
              <a:defRPr sz="9300">
                <a:solidFill>
                  <a:schemeClr val="tx1"/>
                </a:solidFill>
                <a:latin typeface="Calibri" pitchFamily="34" charset="0"/>
              </a:defRPr>
            </a:lvl2pPr>
            <a:lvl3pPr marL="1143000" indent="-228600" defTabSz="4422775" eaLnBrk="0" hangingPunct="0">
              <a:defRPr sz="9300">
                <a:solidFill>
                  <a:schemeClr val="tx1"/>
                </a:solidFill>
                <a:latin typeface="Calibri" pitchFamily="34" charset="0"/>
              </a:defRPr>
            </a:lvl3pPr>
            <a:lvl4pPr marL="1600200" indent="-228600" defTabSz="4422775" eaLnBrk="0" hangingPunct="0">
              <a:defRPr sz="9300">
                <a:solidFill>
                  <a:schemeClr val="tx1"/>
                </a:solidFill>
                <a:latin typeface="Calibri" pitchFamily="34" charset="0"/>
              </a:defRPr>
            </a:lvl4pPr>
            <a:lvl5pPr marL="2057400" indent="-228600" defTabSz="4422775" eaLnBrk="0" hangingPunct="0">
              <a:defRPr sz="9300">
                <a:solidFill>
                  <a:schemeClr val="tx1"/>
                </a:solidFill>
                <a:latin typeface="Calibri" pitchFamily="34" charset="0"/>
              </a:defRPr>
            </a:lvl5pPr>
            <a:lvl6pPr marL="2514600" indent="-228600" algn="ctr" defTabSz="4422775" eaLnBrk="0" fontAlgn="base" hangingPunct="0">
              <a:spcBef>
                <a:spcPct val="0"/>
              </a:spcBef>
              <a:spcAft>
                <a:spcPct val="0"/>
              </a:spcAft>
              <a:defRPr sz="9300">
                <a:solidFill>
                  <a:schemeClr val="tx1"/>
                </a:solidFill>
                <a:latin typeface="Calibri" pitchFamily="34" charset="0"/>
              </a:defRPr>
            </a:lvl6pPr>
            <a:lvl7pPr marL="2971800" indent="-228600" algn="ctr" defTabSz="4422775" eaLnBrk="0" fontAlgn="base" hangingPunct="0">
              <a:spcBef>
                <a:spcPct val="0"/>
              </a:spcBef>
              <a:spcAft>
                <a:spcPct val="0"/>
              </a:spcAft>
              <a:defRPr sz="9300">
                <a:solidFill>
                  <a:schemeClr val="tx1"/>
                </a:solidFill>
                <a:latin typeface="Calibri" pitchFamily="34" charset="0"/>
              </a:defRPr>
            </a:lvl7pPr>
            <a:lvl8pPr marL="3429000" indent="-228600" algn="ctr" defTabSz="4422775" eaLnBrk="0" fontAlgn="base" hangingPunct="0">
              <a:spcBef>
                <a:spcPct val="0"/>
              </a:spcBef>
              <a:spcAft>
                <a:spcPct val="0"/>
              </a:spcAft>
              <a:defRPr sz="9300">
                <a:solidFill>
                  <a:schemeClr val="tx1"/>
                </a:solidFill>
                <a:latin typeface="Calibri" pitchFamily="34" charset="0"/>
              </a:defRPr>
            </a:lvl8pPr>
            <a:lvl9pPr marL="3886200" indent="-228600" algn="ctr" defTabSz="4422775" eaLnBrk="0" fontAlgn="base" hangingPunct="0">
              <a:spcBef>
                <a:spcPct val="0"/>
              </a:spcBef>
              <a:spcAft>
                <a:spcPct val="0"/>
              </a:spcAft>
              <a:defRPr sz="9300">
                <a:solidFill>
                  <a:schemeClr val="tx1"/>
                </a:solidFill>
                <a:latin typeface="Calibri" pitchFamily="34" charset="0"/>
              </a:defRPr>
            </a:lvl9pPr>
          </a:lstStyle>
          <a:p>
            <a:pPr algn="l" eaLnBrk="1" hangingPunct="1">
              <a:spcBef>
                <a:spcPct val="50000"/>
              </a:spcBef>
            </a:pPr>
            <a:r>
              <a:rPr lang="de-DE" sz="3600" dirty="0" smtClean="0">
                <a:solidFill>
                  <a:schemeClr val="accent4"/>
                </a:solidFill>
                <a:latin typeface="MS Reference Sans Serif" pitchFamily="34" charset="0"/>
              </a:rPr>
              <a:t>Stichprobe der Hauptstudie</a:t>
            </a:r>
            <a:endParaRPr lang="de-DE" sz="3600" dirty="0">
              <a:solidFill>
                <a:schemeClr val="accent4"/>
              </a:solidFill>
              <a:latin typeface="MS Reference Sans Serif" pitchFamily="34" charset="0"/>
            </a:endParaRPr>
          </a:p>
        </p:txBody>
      </p:sp>
      <p:sp>
        <p:nvSpPr>
          <p:cNvPr id="66" name="Text Box 48"/>
          <p:cNvSpPr txBox="1">
            <a:spLocks noChangeArrowheads="1"/>
          </p:cNvSpPr>
          <p:nvPr/>
        </p:nvSpPr>
        <p:spPr bwMode="auto">
          <a:xfrm>
            <a:off x="10692000" y="21996000"/>
            <a:ext cx="16456711" cy="688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9937" tIns="39968" rIns="79937" bIns="39968"/>
          <a:lstStyle>
            <a:lvl1pPr defTabSz="4422775" eaLnBrk="0" hangingPunct="0">
              <a:defRPr sz="9300">
                <a:solidFill>
                  <a:schemeClr val="tx1"/>
                </a:solidFill>
                <a:latin typeface="Calibri" pitchFamily="34" charset="0"/>
              </a:defRPr>
            </a:lvl1pPr>
            <a:lvl2pPr marL="742950" indent="-285750" defTabSz="4422775" eaLnBrk="0" hangingPunct="0">
              <a:defRPr sz="9300">
                <a:solidFill>
                  <a:schemeClr val="tx1"/>
                </a:solidFill>
                <a:latin typeface="Calibri" pitchFamily="34" charset="0"/>
              </a:defRPr>
            </a:lvl2pPr>
            <a:lvl3pPr marL="1143000" indent="-228600" defTabSz="4422775" eaLnBrk="0" hangingPunct="0">
              <a:defRPr sz="9300">
                <a:solidFill>
                  <a:schemeClr val="tx1"/>
                </a:solidFill>
                <a:latin typeface="Calibri" pitchFamily="34" charset="0"/>
              </a:defRPr>
            </a:lvl3pPr>
            <a:lvl4pPr marL="1600200" indent="-228600" defTabSz="4422775" eaLnBrk="0" hangingPunct="0">
              <a:defRPr sz="9300">
                <a:solidFill>
                  <a:schemeClr val="tx1"/>
                </a:solidFill>
                <a:latin typeface="Calibri" pitchFamily="34" charset="0"/>
              </a:defRPr>
            </a:lvl4pPr>
            <a:lvl5pPr marL="2057400" indent="-228600" defTabSz="4422775" eaLnBrk="0" hangingPunct="0">
              <a:defRPr sz="9300">
                <a:solidFill>
                  <a:schemeClr val="tx1"/>
                </a:solidFill>
                <a:latin typeface="Calibri" pitchFamily="34" charset="0"/>
              </a:defRPr>
            </a:lvl5pPr>
            <a:lvl6pPr marL="2514600" indent="-228600" algn="ctr" defTabSz="4422775" eaLnBrk="0" fontAlgn="base" hangingPunct="0">
              <a:spcBef>
                <a:spcPct val="0"/>
              </a:spcBef>
              <a:spcAft>
                <a:spcPct val="0"/>
              </a:spcAft>
              <a:defRPr sz="9300">
                <a:solidFill>
                  <a:schemeClr val="tx1"/>
                </a:solidFill>
                <a:latin typeface="Calibri" pitchFamily="34" charset="0"/>
              </a:defRPr>
            </a:lvl6pPr>
            <a:lvl7pPr marL="2971800" indent="-228600" algn="ctr" defTabSz="4422775" eaLnBrk="0" fontAlgn="base" hangingPunct="0">
              <a:spcBef>
                <a:spcPct val="0"/>
              </a:spcBef>
              <a:spcAft>
                <a:spcPct val="0"/>
              </a:spcAft>
              <a:defRPr sz="9300">
                <a:solidFill>
                  <a:schemeClr val="tx1"/>
                </a:solidFill>
                <a:latin typeface="Calibri" pitchFamily="34" charset="0"/>
              </a:defRPr>
            </a:lvl7pPr>
            <a:lvl8pPr marL="3429000" indent="-228600" algn="ctr" defTabSz="4422775" eaLnBrk="0" fontAlgn="base" hangingPunct="0">
              <a:spcBef>
                <a:spcPct val="0"/>
              </a:spcBef>
              <a:spcAft>
                <a:spcPct val="0"/>
              </a:spcAft>
              <a:defRPr sz="9300">
                <a:solidFill>
                  <a:schemeClr val="tx1"/>
                </a:solidFill>
                <a:latin typeface="Calibri" pitchFamily="34" charset="0"/>
              </a:defRPr>
            </a:lvl8pPr>
            <a:lvl9pPr marL="3886200" indent="-228600" algn="ctr" defTabSz="4422775" eaLnBrk="0" fontAlgn="base" hangingPunct="0">
              <a:spcBef>
                <a:spcPct val="0"/>
              </a:spcBef>
              <a:spcAft>
                <a:spcPct val="0"/>
              </a:spcAft>
              <a:defRPr sz="9300">
                <a:solidFill>
                  <a:schemeClr val="tx1"/>
                </a:solidFill>
                <a:latin typeface="Calibri" pitchFamily="34" charset="0"/>
              </a:defRPr>
            </a:lvl9pPr>
          </a:lstStyle>
          <a:p>
            <a:pPr algn="l" eaLnBrk="1" hangingPunct="1">
              <a:spcBef>
                <a:spcPts val="300"/>
              </a:spcBef>
            </a:pPr>
            <a:r>
              <a:rPr lang="de-DE" sz="3600" dirty="0" smtClean="0">
                <a:solidFill>
                  <a:schemeClr val="accent4"/>
                </a:solidFill>
                <a:latin typeface="MS Reference Sans Serif" pitchFamily="34" charset="0"/>
              </a:rPr>
              <a:t>Elternbezogene Belastungsfaktoren</a:t>
            </a:r>
            <a:endParaRPr lang="de-DE" sz="3600" dirty="0">
              <a:solidFill>
                <a:schemeClr val="accent4"/>
              </a:solidFill>
              <a:latin typeface="MS Reference Sans Serif" pitchFamily="34" charset="0"/>
            </a:endParaRPr>
          </a:p>
        </p:txBody>
      </p:sp>
      <p:sp>
        <p:nvSpPr>
          <p:cNvPr id="54" name="Textfeld 53"/>
          <p:cNvSpPr txBox="1"/>
          <p:nvPr/>
        </p:nvSpPr>
        <p:spPr>
          <a:xfrm>
            <a:off x="20520000" y="12744000"/>
            <a:ext cx="9720000" cy="7740000"/>
          </a:xfrm>
          <a:prstGeom prst="rect">
            <a:avLst/>
          </a:prstGeom>
          <a:solidFill>
            <a:srgbClr val="FFFFCC"/>
          </a:solidFill>
          <a:ln w="63500">
            <a:solidFill>
              <a:schemeClr val="accent4"/>
            </a:solidFill>
          </a:ln>
          <a:effectLst/>
        </p:spPr>
        <p:txBody>
          <a:bodyPr wrap="square" lIns="180000" tIns="180000" rIns="180000" rtlCol="0">
            <a:spAutoFit/>
          </a:bodyPr>
          <a:lstStyle/>
          <a:p>
            <a:pPr marL="14288" algn="l" defTabSz="4422775">
              <a:spcBef>
                <a:spcPts val="4200"/>
              </a:spcBef>
            </a:pPr>
            <a:r>
              <a:rPr lang="de-DE" sz="3600" dirty="0" smtClean="0">
                <a:solidFill>
                  <a:schemeClr val="accent4"/>
                </a:solidFill>
                <a:latin typeface="MS Reference Sans Serif" pitchFamily="34" charset="0"/>
              </a:rPr>
              <a:t>Instrumente</a:t>
            </a:r>
          </a:p>
          <a:p>
            <a:pPr marL="457200" indent="-457200" algn="l">
              <a:spcBef>
                <a:spcPts val="300"/>
              </a:spcBef>
            </a:pPr>
            <a:endParaRPr lang="de-DE" sz="2400" u="sng" dirty="0" smtClean="0">
              <a:latin typeface="Microsoft Sans Serif" pitchFamily="34" charset="0"/>
              <a:cs typeface="Microsoft Sans Serif" pitchFamily="34" charset="0"/>
            </a:endParaRPr>
          </a:p>
          <a:p>
            <a:pPr marL="457200" indent="-457200" algn="just" eaLnBrk="1" hangingPunct="1">
              <a:spcBef>
                <a:spcPts val="300"/>
              </a:spcBef>
            </a:pPr>
            <a:r>
              <a:rPr lang="de-DE" sz="2400" u="sng" dirty="0" smtClean="0">
                <a:latin typeface="Microsoft Sans Serif" pitchFamily="34" charset="0"/>
                <a:cs typeface="Microsoft Sans Serif" pitchFamily="34" charset="0"/>
              </a:rPr>
              <a:t>Elternbezogene Belastungsfaktoren</a:t>
            </a:r>
          </a:p>
          <a:p>
            <a:pPr marL="457200" indent="-457200" algn="just" eaLnBrk="1" hangingPunct="1">
              <a:spcBef>
                <a:spcPts val="300"/>
              </a:spcBef>
            </a:pPr>
            <a:endParaRPr lang="de-DE" sz="2400" u="sng" dirty="0" smtClean="0">
              <a:latin typeface="Microsoft Sans Serif" pitchFamily="34" charset="0"/>
              <a:cs typeface="Microsoft Sans Serif" pitchFamily="34" charset="0"/>
            </a:endParaRPr>
          </a:p>
          <a:p>
            <a:pPr marL="457200" indent="-457200" algn="just" eaLnBrk="1" hangingPunct="1">
              <a:spcBef>
                <a:spcPts val="300"/>
              </a:spcBef>
              <a:buClr>
                <a:schemeClr val="accent1"/>
              </a:buClr>
              <a:buFont typeface="Wingdings" pitchFamily="2" charset="2"/>
              <a:buChar char="§"/>
            </a:pPr>
            <a:r>
              <a:rPr lang="de-DE" sz="2400" i="1" dirty="0" smtClean="0">
                <a:latin typeface="Microsoft Sans Serif" pitchFamily="34" charset="0"/>
                <a:cs typeface="Microsoft Sans Serif" pitchFamily="34" charset="0"/>
              </a:rPr>
              <a:t>Depression und/oder Angst </a:t>
            </a:r>
            <a:r>
              <a:rPr lang="de-DE" sz="2400" dirty="0" smtClean="0">
                <a:latin typeface="Microsoft Sans Serif" pitchFamily="34" charset="0"/>
                <a:cs typeface="Microsoft Sans Serif" pitchFamily="34" charset="0"/>
              </a:rPr>
              <a:t>(Patient </a:t>
            </a:r>
            <a:r>
              <a:rPr lang="de-DE" sz="2400" dirty="0" err="1" smtClean="0">
                <a:latin typeface="Microsoft Sans Serif" pitchFamily="34" charset="0"/>
                <a:cs typeface="Microsoft Sans Serif" pitchFamily="34" charset="0"/>
              </a:rPr>
              <a:t>Health</a:t>
            </a:r>
            <a:r>
              <a:rPr lang="de-DE" sz="2400" dirty="0" smtClean="0">
                <a:latin typeface="Microsoft Sans Serif" pitchFamily="34" charset="0"/>
                <a:cs typeface="Microsoft Sans Serif" pitchFamily="34" charset="0"/>
              </a:rPr>
              <a:t> </a:t>
            </a:r>
            <a:r>
              <a:rPr lang="de-DE" sz="2400" dirty="0" err="1" smtClean="0">
                <a:latin typeface="Microsoft Sans Serif" pitchFamily="34" charset="0"/>
                <a:cs typeface="Microsoft Sans Serif" pitchFamily="34" charset="0"/>
              </a:rPr>
              <a:t>Questionnaire</a:t>
            </a:r>
            <a:r>
              <a:rPr lang="de-DE" sz="2400" dirty="0" smtClean="0">
                <a:latin typeface="Microsoft Sans Serif" pitchFamily="34" charset="0"/>
                <a:cs typeface="Microsoft Sans Serif" pitchFamily="34" charset="0"/>
              </a:rPr>
              <a:t> PHQ-4, </a:t>
            </a:r>
            <a:r>
              <a:rPr lang="de-DE" sz="2400" dirty="0" err="1" smtClean="0">
                <a:latin typeface="Microsoft Sans Serif" pitchFamily="34" charset="0"/>
                <a:cs typeface="Microsoft Sans Serif" pitchFamily="34" charset="0"/>
              </a:rPr>
              <a:t>Kroenke</a:t>
            </a:r>
            <a:r>
              <a:rPr lang="de-DE" sz="2400" dirty="0" smtClean="0">
                <a:latin typeface="Microsoft Sans Serif" pitchFamily="34" charset="0"/>
                <a:cs typeface="Microsoft Sans Serif" pitchFamily="34" charset="0"/>
              </a:rPr>
              <a:t> et al. 2009)</a:t>
            </a:r>
          </a:p>
          <a:p>
            <a:pPr marL="457200" indent="-457200" algn="just" eaLnBrk="1" hangingPunct="1">
              <a:spcBef>
                <a:spcPts val="300"/>
              </a:spcBef>
              <a:buClr>
                <a:schemeClr val="accent1"/>
              </a:buClr>
              <a:buFont typeface="Wingdings" pitchFamily="2" charset="2"/>
              <a:buChar char="§"/>
            </a:pPr>
            <a:r>
              <a:rPr lang="de-DE" sz="2400" i="1" dirty="0" err="1" smtClean="0">
                <a:latin typeface="Microsoft Sans Serif" pitchFamily="34" charset="0"/>
                <a:cs typeface="Microsoft Sans Serif" pitchFamily="34" charset="0"/>
              </a:rPr>
              <a:t>Ärgerneigung</a:t>
            </a:r>
            <a:r>
              <a:rPr lang="de-DE" sz="2400" i="1" dirty="0" smtClean="0">
                <a:latin typeface="Microsoft Sans Serif" pitchFamily="34" charset="0"/>
                <a:cs typeface="Microsoft Sans Serif" pitchFamily="34" charset="0"/>
              </a:rPr>
              <a:t> &amp; schwierige eigene Kindheit </a:t>
            </a:r>
            <a:r>
              <a:rPr lang="de-DE" sz="2400" dirty="0" smtClean="0">
                <a:latin typeface="Microsoft Sans Serif" pitchFamily="34" charset="0"/>
                <a:cs typeface="Microsoft Sans Serif" pitchFamily="34" charset="0"/>
              </a:rPr>
              <a:t>(Fragebogen zur Messung der Erziehungseinstellung  von Müttern mit Kindern im Kleinkindalter EMKK, </a:t>
            </a:r>
            <a:r>
              <a:rPr lang="de-DE" sz="2400" dirty="0" err="1" smtClean="0">
                <a:latin typeface="Microsoft Sans Serif" pitchFamily="34" charset="0"/>
                <a:cs typeface="Microsoft Sans Serif" pitchFamily="34" charset="0"/>
              </a:rPr>
              <a:t>Engfer</a:t>
            </a:r>
            <a:r>
              <a:rPr lang="de-DE" sz="2400" dirty="0" smtClean="0">
                <a:latin typeface="Microsoft Sans Serif" pitchFamily="34" charset="0"/>
                <a:cs typeface="Microsoft Sans Serif" pitchFamily="34" charset="0"/>
              </a:rPr>
              <a:t> et al. 1984)</a:t>
            </a:r>
          </a:p>
          <a:p>
            <a:pPr marL="457200" indent="-457200" algn="just" eaLnBrk="1" hangingPunct="1">
              <a:spcBef>
                <a:spcPts val="300"/>
              </a:spcBef>
              <a:buClr>
                <a:schemeClr val="accent1"/>
              </a:buClr>
              <a:buFont typeface="Wingdings" pitchFamily="2" charset="2"/>
              <a:buChar char="§"/>
            </a:pPr>
            <a:r>
              <a:rPr lang="de-DE" sz="2400" i="1" dirty="0" smtClean="0">
                <a:latin typeface="Microsoft Sans Serif" pitchFamily="34" charset="0"/>
                <a:cs typeface="Microsoft Sans Serif" pitchFamily="34" charset="0"/>
              </a:rPr>
              <a:t>Stress</a:t>
            </a:r>
            <a:r>
              <a:rPr lang="de-DE" sz="2400" dirty="0" smtClean="0">
                <a:latin typeface="Microsoft Sans Serif" pitchFamily="34" charset="0"/>
                <a:cs typeface="Microsoft Sans Serif" pitchFamily="34" charset="0"/>
              </a:rPr>
              <a:t> (</a:t>
            </a:r>
            <a:r>
              <a:rPr lang="de-DE" sz="2400" dirty="0" err="1" smtClean="0">
                <a:latin typeface="Microsoft Sans Serif" pitchFamily="34" charset="0"/>
                <a:cs typeface="Microsoft Sans Serif" pitchFamily="34" charset="0"/>
              </a:rPr>
              <a:t>Perceived</a:t>
            </a:r>
            <a:r>
              <a:rPr lang="de-DE" sz="2400" dirty="0" smtClean="0">
                <a:latin typeface="Microsoft Sans Serif" pitchFamily="34" charset="0"/>
                <a:cs typeface="Microsoft Sans Serif" pitchFamily="34" charset="0"/>
              </a:rPr>
              <a:t> Stress </a:t>
            </a:r>
            <a:r>
              <a:rPr lang="de-DE" sz="2400" dirty="0" err="1" smtClean="0">
                <a:latin typeface="Microsoft Sans Serif" pitchFamily="34" charset="0"/>
                <a:cs typeface="Microsoft Sans Serif" pitchFamily="34" charset="0"/>
              </a:rPr>
              <a:t>Scale</a:t>
            </a:r>
            <a:r>
              <a:rPr lang="de-DE" sz="2400" dirty="0" smtClean="0">
                <a:latin typeface="Microsoft Sans Serif" pitchFamily="34" charset="0"/>
                <a:cs typeface="Microsoft Sans Serif" pitchFamily="34" charset="0"/>
              </a:rPr>
              <a:t> PSS, Cohen et al. 1983)</a:t>
            </a:r>
          </a:p>
          <a:p>
            <a:pPr marL="457200" indent="-457200" algn="just" eaLnBrk="1" hangingPunct="1">
              <a:spcBef>
                <a:spcPts val="300"/>
              </a:spcBef>
              <a:buClr>
                <a:schemeClr val="accent1"/>
              </a:buClr>
              <a:buFont typeface="Wingdings" pitchFamily="2" charset="2"/>
              <a:buChar char="§"/>
            </a:pPr>
            <a:r>
              <a:rPr lang="de-DE" sz="2400" i="1" dirty="0" smtClean="0">
                <a:latin typeface="Microsoft Sans Serif" pitchFamily="34" charset="0"/>
                <a:cs typeface="Microsoft Sans Serif" pitchFamily="34" charset="0"/>
              </a:rPr>
              <a:t>Beziehungsunzufriedenheit</a:t>
            </a:r>
            <a:r>
              <a:rPr lang="de-DE" sz="2400" dirty="0" smtClean="0">
                <a:latin typeface="Microsoft Sans Serif" pitchFamily="34" charset="0"/>
                <a:cs typeface="Microsoft Sans Serif" pitchFamily="34" charset="0"/>
              </a:rPr>
              <a:t> (</a:t>
            </a:r>
            <a:r>
              <a:rPr lang="de-DE" sz="2400" dirty="0" err="1" smtClean="0">
                <a:latin typeface="Microsoft Sans Serif" pitchFamily="34" charset="0"/>
                <a:cs typeface="Microsoft Sans Serif" pitchFamily="34" charset="0"/>
              </a:rPr>
              <a:t>Dyadic</a:t>
            </a:r>
            <a:r>
              <a:rPr lang="de-DE" sz="2400" dirty="0" smtClean="0">
                <a:latin typeface="Microsoft Sans Serif" pitchFamily="34" charset="0"/>
                <a:cs typeface="Microsoft Sans Serif" pitchFamily="34" charset="0"/>
              </a:rPr>
              <a:t> </a:t>
            </a:r>
            <a:r>
              <a:rPr lang="de-DE" sz="2400" dirty="0" err="1" smtClean="0">
                <a:latin typeface="Microsoft Sans Serif" pitchFamily="34" charset="0"/>
                <a:cs typeface="Microsoft Sans Serif" pitchFamily="34" charset="0"/>
              </a:rPr>
              <a:t>Adjustment</a:t>
            </a:r>
            <a:r>
              <a:rPr lang="de-DE" sz="2400" dirty="0" smtClean="0">
                <a:latin typeface="Microsoft Sans Serif" pitchFamily="34" charset="0"/>
                <a:cs typeface="Microsoft Sans Serif" pitchFamily="34" charset="0"/>
              </a:rPr>
              <a:t> </a:t>
            </a:r>
            <a:r>
              <a:rPr lang="de-DE" sz="2400" dirty="0" err="1" smtClean="0">
                <a:latin typeface="Microsoft Sans Serif" pitchFamily="34" charset="0"/>
                <a:cs typeface="Microsoft Sans Serif" pitchFamily="34" charset="0"/>
              </a:rPr>
              <a:t>Scale</a:t>
            </a:r>
            <a:r>
              <a:rPr lang="de-DE" sz="2400" dirty="0" smtClean="0">
                <a:latin typeface="Microsoft Sans Serif" pitchFamily="34" charset="0"/>
                <a:cs typeface="Microsoft Sans Serif" pitchFamily="34" charset="0"/>
              </a:rPr>
              <a:t> DAS, </a:t>
            </a:r>
            <a:r>
              <a:rPr lang="de-DE" sz="2400" dirty="0" err="1" smtClean="0">
                <a:latin typeface="Microsoft Sans Serif" pitchFamily="34" charset="0"/>
                <a:cs typeface="Microsoft Sans Serif" pitchFamily="34" charset="0"/>
              </a:rPr>
              <a:t>Sabourin</a:t>
            </a:r>
            <a:r>
              <a:rPr lang="de-DE" sz="2400" dirty="0" smtClean="0">
                <a:latin typeface="Microsoft Sans Serif" pitchFamily="34" charset="0"/>
                <a:cs typeface="Microsoft Sans Serif" pitchFamily="34" charset="0"/>
              </a:rPr>
              <a:t> et al. 2005)</a:t>
            </a:r>
          </a:p>
          <a:p>
            <a:pPr marL="457200" indent="-457200" algn="just" eaLnBrk="1" hangingPunct="1">
              <a:spcBef>
                <a:spcPts val="300"/>
              </a:spcBef>
              <a:buClr>
                <a:schemeClr val="accent1"/>
              </a:buClr>
              <a:buFont typeface="Wingdings" pitchFamily="2" charset="2"/>
              <a:buChar char="§"/>
            </a:pPr>
            <a:r>
              <a:rPr lang="de-DE" sz="2400" i="1" dirty="0" smtClean="0">
                <a:latin typeface="Microsoft Sans Serif" pitchFamily="34" charset="0"/>
                <a:cs typeface="Microsoft Sans Serif" pitchFamily="34" charset="0"/>
              </a:rPr>
              <a:t>Erziehungsstress </a:t>
            </a:r>
            <a:r>
              <a:rPr lang="de-DE" sz="2400" dirty="0" smtClean="0">
                <a:latin typeface="Microsoft Sans Serif" pitchFamily="34" charset="0"/>
                <a:cs typeface="Microsoft Sans Serif" pitchFamily="34" charset="0"/>
              </a:rPr>
              <a:t>(Eltern-Belastungs-Inventar EBI, Tröster 2011)</a:t>
            </a:r>
          </a:p>
          <a:p>
            <a:pPr marL="457200" indent="-457200" algn="just" eaLnBrk="1" hangingPunct="1">
              <a:spcBef>
                <a:spcPts val="300"/>
              </a:spcBef>
            </a:pPr>
            <a:endParaRPr lang="de-DE" sz="2400" dirty="0" smtClean="0">
              <a:latin typeface="Microsoft Sans Serif" pitchFamily="34" charset="0"/>
              <a:cs typeface="Microsoft Sans Serif" pitchFamily="34" charset="0"/>
            </a:endParaRPr>
          </a:p>
          <a:p>
            <a:pPr marL="457200" indent="-457200" algn="just" eaLnBrk="1" hangingPunct="1">
              <a:lnSpc>
                <a:spcPct val="110000"/>
              </a:lnSpc>
              <a:spcBef>
                <a:spcPts val="600"/>
              </a:spcBef>
            </a:pPr>
            <a:r>
              <a:rPr lang="de-DE" sz="2400" u="sng" dirty="0" smtClean="0">
                <a:latin typeface="Microsoft Sans Serif" pitchFamily="34" charset="0"/>
                <a:cs typeface="Microsoft Sans Serif" pitchFamily="34" charset="0"/>
              </a:rPr>
              <a:t>Misshandlung/Vernachlässigung des Kindes</a:t>
            </a:r>
            <a:r>
              <a:rPr lang="de-DE" sz="2400" dirty="0" smtClean="0">
                <a:latin typeface="Microsoft Sans Serif" pitchFamily="34" charset="0"/>
                <a:cs typeface="Microsoft Sans Serif" pitchFamily="34" charset="0"/>
              </a:rPr>
              <a:t> (in Anlehnung an National Survey </a:t>
            </a:r>
            <a:r>
              <a:rPr lang="de-DE" sz="2400" dirty="0" err="1" smtClean="0">
                <a:latin typeface="Microsoft Sans Serif" pitchFamily="34" charset="0"/>
                <a:cs typeface="Microsoft Sans Serif" pitchFamily="34" charset="0"/>
              </a:rPr>
              <a:t>of</a:t>
            </a:r>
            <a:r>
              <a:rPr lang="de-DE" sz="2400" dirty="0" smtClean="0">
                <a:latin typeface="Microsoft Sans Serif" pitchFamily="34" charset="0"/>
                <a:cs typeface="Microsoft Sans Serif" pitchFamily="34" charset="0"/>
              </a:rPr>
              <a:t> Child </a:t>
            </a:r>
            <a:r>
              <a:rPr lang="de-DE" sz="2400" dirty="0" err="1" smtClean="0">
                <a:latin typeface="Microsoft Sans Serif" pitchFamily="34" charset="0"/>
                <a:cs typeface="Microsoft Sans Serif" pitchFamily="34" charset="0"/>
              </a:rPr>
              <a:t>Safety</a:t>
            </a:r>
            <a:r>
              <a:rPr lang="de-DE" sz="2400" dirty="0" smtClean="0">
                <a:latin typeface="Microsoft Sans Serif" pitchFamily="34" charset="0"/>
                <a:cs typeface="Microsoft Sans Serif" pitchFamily="34" charset="0"/>
              </a:rPr>
              <a:t> </a:t>
            </a:r>
            <a:r>
              <a:rPr lang="de-DE" sz="2400" dirty="0" err="1" smtClean="0">
                <a:latin typeface="Microsoft Sans Serif" pitchFamily="34" charset="0"/>
                <a:cs typeface="Microsoft Sans Serif" pitchFamily="34" charset="0"/>
              </a:rPr>
              <a:t>and</a:t>
            </a:r>
            <a:r>
              <a:rPr lang="de-DE" sz="2400" dirty="0" smtClean="0">
                <a:latin typeface="Microsoft Sans Serif" pitchFamily="34" charset="0"/>
                <a:cs typeface="Microsoft Sans Serif" pitchFamily="34" charset="0"/>
              </a:rPr>
              <a:t> </a:t>
            </a:r>
            <a:r>
              <a:rPr lang="de-DE" sz="2400" dirty="0" err="1" smtClean="0">
                <a:latin typeface="Microsoft Sans Serif" pitchFamily="34" charset="0"/>
                <a:cs typeface="Microsoft Sans Serif" pitchFamily="34" charset="0"/>
              </a:rPr>
              <a:t>Victimisation</a:t>
            </a:r>
            <a:r>
              <a:rPr lang="de-DE" sz="2400" dirty="0" smtClean="0">
                <a:latin typeface="Microsoft Sans Serif" pitchFamily="34" charset="0"/>
                <a:cs typeface="Microsoft Sans Serif" pitchFamily="34" charset="0"/>
              </a:rPr>
              <a:t>, Radford et al. 2009)</a:t>
            </a:r>
          </a:p>
          <a:p>
            <a:pPr marL="457200" indent="-457200" algn="just" eaLnBrk="1" hangingPunct="1">
              <a:spcBef>
                <a:spcPts val="300"/>
              </a:spcBef>
              <a:buFont typeface="Arial" pitchFamily="34" charset="0"/>
              <a:buChar char="•"/>
            </a:pPr>
            <a:endParaRPr lang="de-DE" sz="2400" dirty="0" smtClean="0">
              <a:latin typeface="Microsoft Sans Serif" pitchFamily="34" charset="0"/>
              <a:cs typeface="Microsoft Sans Serif" pitchFamily="34" charset="0"/>
            </a:endParaRPr>
          </a:p>
        </p:txBody>
      </p:sp>
      <p:sp>
        <p:nvSpPr>
          <p:cNvPr id="65" name="Textfeld 64"/>
          <p:cNvSpPr txBox="1"/>
          <p:nvPr/>
        </p:nvSpPr>
        <p:spPr>
          <a:xfrm>
            <a:off x="1080000" y="41688000"/>
            <a:ext cx="2160000" cy="430887"/>
          </a:xfrm>
          <a:prstGeom prst="rect">
            <a:avLst/>
          </a:prstGeom>
          <a:noFill/>
        </p:spPr>
        <p:txBody>
          <a:bodyPr wrap="square" rtlCol="0" anchor="ctr">
            <a:spAutoFit/>
          </a:bodyPr>
          <a:lstStyle/>
          <a:p>
            <a:pPr algn="l"/>
            <a:r>
              <a:rPr lang="de-DE" sz="2200" dirty="0" smtClean="0">
                <a:solidFill>
                  <a:schemeClr val="bg1"/>
                </a:solidFill>
                <a:latin typeface="Microsoft Sans Serif" pitchFamily="34" charset="0"/>
                <a:cs typeface="Microsoft Sans Serif" pitchFamily="34" charset="0"/>
              </a:rPr>
              <a:t>Gefördert</a:t>
            </a:r>
            <a:r>
              <a:rPr lang="en-US" sz="2200" dirty="0" smtClean="0">
                <a:solidFill>
                  <a:schemeClr val="bg1"/>
                </a:solidFill>
                <a:latin typeface="Microsoft Sans Serif" pitchFamily="34" charset="0"/>
                <a:cs typeface="Microsoft Sans Serif" pitchFamily="34" charset="0"/>
              </a:rPr>
              <a:t> vom</a:t>
            </a:r>
            <a:endParaRPr lang="en-US" sz="2200" dirty="0">
              <a:solidFill>
                <a:schemeClr val="bg1"/>
              </a:solidFill>
              <a:latin typeface="Microsoft Sans Serif" pitchFamily="34" charset="0"/>
              <a:cs typeface="Microsoft Sans Serif" pitchFamily="34" charset="0"/>
            </a:endParaRPr>
          </a:p>
        </p:txBody>
      </p:sp>
      <p:sp>
        <p:nvSpPr>
          <p:cNvPr id="73" name="Textfeld 72"/>
          <p:cNvSpPr txBox="1"/>
          <p:nvPr/>
        </p:nvSpPr>
        <p:spPr>
          <a:xfrm>
            <a:off x="11520000" y="41688000"/>
            <a:ext cx="1440000" cy="430887"/>
          </a:xfrm>
          <a:prstGeom prst="rect">
            <a:avLst/>
          </a:prstGeom>
          <a:noFill/>
        </p:spPr>
        <p:txBody>
          <a:bodyPr wrap="square" rtlCol="0" anchor="ctr">
            <a:spAutoFit/>
          </a:bodyPr>
          <a:lstStyle/>
          <a:p>
            <a:pPr algn="l"/>
            <a:r>
              <a:rPr lang="de-DE" sz="2200" dirty="0" smtClean="0">
                <a:solidFill>
                  <a:schemeClr val="bg1"/>
                </a:solidFill>
                <a:latin typeface="Microsoft Sans Serif" pitchFamily="34" charset="0"/>
                <a:cs typeface="Microsoft Sans Serif" pitchFamily="34" charset="0"/>
              </a:rPr>
              <a:t>Träger</a:t>
            </a:r>
            <a:endParaRPr lang="de-DE" sz="2200" dirty="0">
              <a:solidFill>
                <a:schemeClr val="bg1"/>
              </a:solidFill>
              <a:latin typeface="Microsoft Sans Serif" pitchFamily="34" charset="0"/>
              <a:cs typeface="Microsoft Sans Serif" pitchFamily="34" charset="0"/>
            </a:endParaRPr>
          </a:p>
        </p:txBody>
      </p:sp>
      <p:sp>
        <p:nvSpPr>
          <p:cNvPr id="87" name="Textfeld 86"/>
          <p:cNvSpPr txBox="1">
            <a:spLocks noChangeArrowheads="1"/>
          </p:cNvSpPr>
          <p:nvPr/>
        </p:nvSpPr>
        <p:spPr bwMode="auto">
          <a:xfrm>
            <a:off x="10692000" y="35460000"/>
            <a:ext cx="18023305" cy="707886"/>
          </a:xfrm>
          <a:prstGeom prst="rect">
            <a:avLst/>
          </a:prstGeom>
          <a:noFill/>
          <a:ln w="9525">
            <a:noFill/>
            <a:miter lim="800000"/>
            <a:headEnd/>
            <a:tailEnd/>
          </a:ln>
        </p:spPr>
        <p:txBody>
          <a:bodyPr wrap="square">
            <a:spAutoFit/>
          </a:bodyPr>
          <a:lstStyle/>
          <a:p>
            <a:pPr algn="l"/>
            <a:r>
              <a:rPr lang="de-DE" sz="2000" dirty="0" smtClean="0">
                <a:latin typeface="Microsoft Sans Serif" pitchFamily="34" charset="0"/>
                <a:cs typeface="Microsoft Sans Serif" pitchFamily="34" charset="0"/>
              </a:rPr>
              <a:t>Logistische Regression; OR = Odds Ratio; OR 1 = </a:t>
            </a:r>
            <a:r>
              <a:rPr lang="de-DE" sz="2000" dirty="0" err="1" smtClean="0">
                <a:latin typeface="Microsoft Sans Serif" pitchFamily="34" charset="0"/>
                <a:cs typeface="Microsoft Sans Serif" pitchFamily="34" charset="0"/>
              </a:rPr>
              <a:t>univariater</a:t>
            </a:r>
            <a:r>
              <a:rPr lang="de-DE" sz="2000" dirty="0" smtClean="0">
                <a:latin typeface="Microsoft Sans Serif" pitchFamily="34" charset="0"/>
                <a:cs typeface="Microsoft Sans Serif" pitchFamily="34" charset="0"/>
              </a:rPr>
              <a:t> Zusammenhang; OR 2 = Kontrolliert für SGB-II-Bezug und Alter des Kindes; </a:t>
            </a:r>
          </a:p>
          <a:p>
            <a:pPr algn="l"/>
            <a:r>
              <a:rPr lang="de-DE" sz="2000" dirty="0" smtClean="0">
                <a:latin typeface="Microsoft Sans Serif" pitchFamily="34" charset="0"/>
                <a:cs typeface="Microsoft Sans Serif" pitchFamily="34" charset="0"/>
              </a:rPr>
              <a:t>OR 3 = kontrolliert für SGB-II-Bezug, Kindesalter und alle Belastungsfaktoren außer sozialer Isolation; KI = 95% </a:t>
            </a:r>
            <a:r>
              <a:rPr lang="de-DE" sz="2000" dirty="0" err="1" smtClean="0">
                <a:latin typeface="Microsoft Sans Serif" pitchFamily="34" charset="0"/>
                <a:cs typeface="Microsoft Sans Serif" pitchFamily="34" charset="0"/>
              </a:rPr>
              <a:t>Konfidenzintervall</a:t>
            </a:r>
            <a:r>
              <a:rPr lang="de-DE" sz="2000" dirty="0" smtClean="0">
                <a:latin typeface="Microsoft Sans Serif" pitchFamily="34" charset="0"/>
                <a:cs typeface="Microsoft Sans Serif" pitchFamily="34" charset="0"/>
              </a:rPr>
              <a:t> </a:t>
            </a:r>
            <a:endParaRPr lang="en-US" sz="2000" dirty="0">
              <a:latin typeface="Microsoft Sans Serif" pitchFamily="34" charset="0"/>
              <a:cs typeface="Microsoft Sans Serif" pitchFamily="34" charset="0"/>
            </a:endParaRPr>
          </a:p>
        </p:txBody>
      </p:sp>
      <p:grpSp>
        <p:nvGrpSpPr>
          <p:cNvPr id="77" name="Gruppieren 76"/>
          <p:cNvGrpSpPr/>
          <p:nvPr/>
        </p:nvGrpSpPr>
        <p:grpSpPr>
          <a:xfrm>
            <a:off x="288000" y="13860000"/>
            <a:ext cx="9289592" cy="5989787"/>
            <a:chOff x="787916" y="3006059"/>
            <a:chExt cx="8606777" cy="4854327"/>
          </a:xfrm>
        </p:grpSpPr>
        <p:sp>
          <p:nvSpPr>
            <p:cNvPr id="80" name="Rectangle 13"/>
            <p:cNvSpPr>
              <a:spLocks noChangeArrowheads="1"/>
            </p:cNvSpPr>
            <p:nvPr/>
          </p:nvSpPr>
          <p:spPr bwMode="auto">
            <a:xfrm>
              <a:off x="787916" y="3093586"/>
              <a:ext cx="2835080" cy="875269"/>
            </a:xfrm>
            <a:prstGeom prst="rect">
              <a:avLst/>
            </a:prstGeom>
            <a:solidFill>
              <a:srgbClr val="FAFAF0"/>
            </a:solidFill>
            <a:ln>
              <a:solidFill>
                <a:schemeClr val="accent4"/>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indent="-457200">
                <a:spcBef>
                  <a:spcPts val="0"/>
                </a:spcBef>
                <a:spcAft>
                  <a:spcPts val="600"/>
                </a:spcAft>
              </a:pPr>
              <a:endParaRPr lang="de-DE" sz="2600" b="1" dirty="0" smtClean="0">
                <a:solidFill>
                  <a:schemeClr val="accent6"/>
                </a:solidFill>
                <a:latin typeface="Microsoft Sans Serif" pitchFamily="34" charset="0"/>
                <a:cs typeface="Microsoft Sans Serif" pitchFamily="34" charset="0"/>
              </a:endParaRPr>
            </a:p>
            <a:p>
              <a:pPr marL="457200" indent="-457200">
                <a:spcBef>
                  <a:spcPts val="0"/>
                </a:spcBef>
                <a:spcAft>
                  <a:spcPts val="600"/>
                </a:spcAft>
              </a:pPr>
              <a:r>
                <a:rPr lang="de-DE" sz="2600" b="1" dirty="0" smtClean="0">
                  <a:solidFill>
                    <a:schemeClr val="tx2"/>
                  </a:solidFill>
                  <a:latin typeface="Microsoft Sans Serif" pitchFamily="34" charset="0"/>
                  <a:cs typeface="Microsoft Sans Serif" pitchFamily="34" charset="0"/>
                </a:rPr>
                <a:t>Pilotstudien</a:t>
              </a:r>
            </a:p>
            <a:p>
              <a:pPr marL="457200" indent="-457200">
                <a:spcBef>
                  <a:spcPts val="0"/>
                </a:spcBef>
                <a:spcAft>
                  <a:spcPts val="600"/>
                </a:spcAft>
              </a:pPr>
              <a:endParaRPr lang="en-US" sz="2600" dirty="0" smtClean="0">
                <a:solidFill>
                  <a:schemeClr val="accent6"/>
                </a:solidFill>
                <a:latin typeface="Microsoft Sans Serif" pitchFamily="34" charset="0"/>
                <a:cs typeface="Microsoft Sans Serif" pitchFamily="34" charset="0"/>
              </a:endParaRPr>
            </a:p>
          </p:txBody>
        </p:sp>
        <p:sp>
          <p:nvSpPr>
            <p:cNvPr id="98" name="Rectangle 13"/>
            <p:cNvSpPr>
              <a:spLocks noChangeArrowheads="1"/>
            </p:cNvSpPr>
            <p:nvPr/>
          </p:nvSpPr>
          <p:spPr bwMode="auto">
            <a:xfrm>
              <a:off x="2122071" y="4960826"/>
              <a:ext cx="2634956" cy="875269"/>
            </a:xfrm>
            <a:prstGeom prst="rect">
              <a:avLst/>
            </a:prstGeom>
            <a:solidFill>
              <a:srgbClr val="FAFAF0"/>
            </a:solidFill>
            <a:ln>
              <a:solidFill>
                <a:schemeClr val="accent4"/>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indent="-457200">
                <a:spcBef>
                  <a:spcPts val="0"/>
                </a:spcBef>
                <a:spcAft>
                  <a:spcPts val="600"/>
                </a:spcAft>
              </a:pPr>
              <a:endParaRPr lang="de-DE" sz="1500" b="1" u="sng" dirty="0" smtClean="0">
                <a:solidFill>
                  <a:schemeClr val="tx1"/>
                </a:solidFill>
                <a:latin typeface="Microsoft Sans Serif" pitchFamily="34" charset="0"/>
                <a:cs typeface="Microsoft Sans Serif" pitchFamily="34" charset="0"/>
              </a:endParaRPr>
            </a:p>
            <a:p>
              <a:pPr marL="457200" indent="-457200">
                <a:spcBef>
                  <a:spcPts val="0"/>
                </a:spcBef>
                <a:spcAft>
                  <a:spcPts val="600"/>
                </a:spcAft>
              </a:pPr>
              <a:r>
                <a:rPr lang="de-DE" sz="2600" b="1" dirty="0" smtClean="0">
                  <a:solidFill>
                    <a:schemeClr val="tx2"/>
                  </a:solidFill>
                  <a:latin typeface="Microsoft Sans Serif" pitchFamily="34" charset="0"/>
                  <a:cs typeface="Microsoft Sans Serif" pitchFamily="34" charset="0"/>
                </a:rPr>
                <a:t>Vertiefungsstudie </a:t>
              </a:r>
            </a:p>
            <a:p>
              <a:pPr marL="457200" indent="-457200"/>
              <a:endParaRPr lang="en-US" sz="1800" b="1" dirty="0" smtClean="0">
                <a:solidFill>
                  <a:schemeClr val="accent6"/>
                </a:solidFill>
                <a:latin typeface="Microsoft Sans Serif" pitchFamily="34" charset="0"/>
                <a:cs typeface="Microsoft Sans Serif" pitchFamily="34" charset="0"/>
              </a:endParaRPr>
            </a:p>
          </p:txBody>
        </p:sp>
        <p:sp>
          <p:nvSpPr>
            <p:cNvPr id="99" name="Rectangle 13"/>
            <p:cNvSpPr>
              <a:spLocks noChangeArrowheads="1"/>
            </p:cNvSpPr>
            <p:nvPr/>
          </p:nvSpPr>
          <p:spPr bwMode="auto">
            <a:xfrm>
              <a:off x="2122070" y="6944768"/>
              <a:ext cx="2634956" cy="875269"/>
            </a:xfrm>
            <a:prstGeom prst="rect">
              <a:avLst/>
            </a:prstGeom>
            <a:solidFill>
              <a:srgbClr val="FAFAF0"/>
            </a:solidFill>
            <a:ln>
              <a:solidFill>
                <a:schemeClr val="accent4"/>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indent="-457200">
                <a:spcBef>
                  <a:spcPts val="0"/>
                </a:spcBef>
                <a:spcAft>
                  <a:spcPts val="600"/>
                </a:spcAft>
              </a:pPr>
              <a:r>
                <a:rPr lang="de-DE" sz="2600" b="1" dirty="0" smtClean="0">
                  <a:solidFill>
                    <a:schemeClr val="tx2"/>
                  </a:solidFill>
                  <a:latin typeface="Microsoft Sans Serif" pitchFamily="34" charset="0"/>
                  <a:cs typeface="Microsoft Sans Serif" pitchFamily="34" charset="0"/>
                </a:rPr>
                <a:t>Nationale </a:t>
              </a:r>
            </a:p>
            <a:p>
              <a:pPr marL="457200" indent="-457200">
                <a:spcBef>
                  <a:spcPts val="0"/>
                </a:spcBef>
                <a:spcAft>
                  <a:spcPts val="600"/>
                </a:spcAft>
              </a:pPr>
              <a:r>
                <a:rPr lang="de-DE" sz="2600" b="1" dirty="0" smtClean="0">
                  <a:solidFill>
                    <a:schemeClr val="tx2"/>
                  </a:solidFill>
                  <a:latin typeface="Microsoft Sans Serif" pitchFamily="34" charset="0"/>
                  <a:cs typeface="Microsoft Sans Serif" pitchFamily="34" charset="0"/>
                </a:rPr>
                <a:t>Hauptstudie</a:t>
              </a:r>
            </a:p>
          </p:txBody>
        </p:sp>
        <p:sp>
          <p:nvSpPr>
            <p:cNvPr id="104" name="Nach oben gebogener Pfeil 103"/>
            <p:cNvSpPr/>
            <p:nvPr/>
          </p:nvSpPr>
          <p:spPr bwMode="auto">
            <a:xfrm rot="5400000">
              <a:off x="955777" y="4507665"/>
              <a:ext cx="1412646" cy="713684"/>
            </a:xfrm>
            <a:prstGeom prst="bentUpArrow">
              <a:avLst>
                <a:gd name="adj1" fmla="val 25000"/>
                <a:gd name="adj2" fmla="val 25401"/>
                <a:gd name="adj3" fmla="val 25000"/>
              </a:avLst>
            </a:prstGeom>
            <a:solidFill>
              <a:schemeClr val="accent4"/>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Microsoft Sans Serif" pitchFamily="34" charset="0"/>
                <a:cs typeface="Microsoft Sans Serif" pitchFamily="34" charset="0"/>
              </a:endParaRPr>
            </a:p>
          </p:txBody>
        </p:sp>
        <p:sp>
          <p:nvSpPr>
            <p:cNvPr id="106" name="Textfeld 105"/>
            <p:cNvSpPr txBox="1"/>
            <p:nvPr/>
          </p:nvSpPr>
          <p:spPr>
            <a:xfrm>
              <a:off x="3846793" y="3006059"/>
              <a:ext cx="5470037" cy="1758500"/>
            </a:xfrm>
            <a:prstGeom prst="rect">
              <a:avLst/>
            </a:prstGeom>
            <a:noFill/>
          </p:spPr>
          <p:txBody>
            <a:bodyPr wrap="square" rtlCol="0">
              <a:spAutoFit/>
            </a:bodyPr>
            <a:lstStyle/>
            <a:p>
              <a:pPr marL="288925" indent="-288925" algn="l">
                <a:buClr>
                  <a:schemeClr val="accent1"/>
                </a:buClr>
                <a:buFont typeface="Wingdings" pitchFamily="2" charset="2"/>
                <a:buChar char="§"/>
              </a:pPr>
              <a:r>
                <a:rPr lang="de-DE" sz="2400" dirty="0" smtClean="0">
                  <a:latin typeface="Microsoft Sans Serif" pitchFamily="34" charset="0"/>
                  <a:cs typeface="Microsoft Sans Serif" pitchFamily="34" charset="0"/>
                </a:rPr>
                <a:t>Testung Risikoinventar </a:t>
              </a:r>
              <a:r>
                <a:rPr lang="de-DE" sz="2400" dirty="0" smtClean="0">
                  <a:latin typeface="Microsoft Sans Serif" pitchFamily="34" charset="0"/>
                  <a:cs typeface="Microsoft Sans Serif" pitchFamily="34" charset="0"/>
                  <a:sym typeface="Wingdings" pitchFamily="2" charset="2"/>
                </a:rPr>
                <a:t> Entwicklung Belastungsindex </a:t>
              </a:r>
            </a:p>
            <a:p>
              <a:pPr marL="288925" indent="-288925" algn="l">
                <a:buClr>
                  <a:schemeClr val="accent1"/>
                </a:buClr>
                <a:buFont typeface="Wingdings" pitchFamily="2" charset="2"/>
                <a:buChar char="§"/>
              </a:pPr>
              <a:r>
                <a:rPr lang="de-DE" sz="2400" dirty="0" smtClean="0">
                  <a:latin typeface="Microsoft Sans Serif" pitchFamily="34" charset="0"/>
                  <a:cs typeface="Microsoft Sans Serif" pitchFamily="34" charset="0"/>
                </a:rPr>
                <a:t>Testung Zugang zu belasteten Familien (Einwohnermeldeamt vs. Kinderärzte )</a:t>
              </a:r>
            </a:p>
            <a:p>
              <a:pPr marL="288925" indent="-288925" algn="l">
                <a:buClr>
                  <a:srgbClr val="CA5E7F"/>
                </a:buClr>
              </a:pPr>
              <a:r>
                <a:rPr lang="de-DE" sz="2400" dirty="0" smtClean="0">
                  <a:latin typeface="Microsoft Sans Serif" pitchFamily="34" charset="0"/>
                  <a:cs typeface="Microsoft Sans Serif" pitchFamily="34" charset="0"/>
                  <a:sym typeface="Wingdings" pitchFamily="2" charset="2"/>
                </a:rPr>
                <a:t> </a:t>
              </a:r>
              <a:r>
                <a:rPr lang="de-DE" sz="2400" dirty="0" smtClean="0">
                  <a:latin typeface="Microsoft Sans Serif" pitchFamily="34" charset="0"/>
                  <a:cs typeface="Microsoft Sans Serif" pitchFamily="34" charset="0"/>
                </a:rPr>
                <a:t>Design - Entscheidung </a:t>
              </a:r>
            </a:p>
            <a:p>
              <a:pPr marL="288925" indent="-288925" algn="l">
                <a:buClr>
                  <a:srgbClr val="CA5E7F"/>
                </a:buClr>
              </a:pPr>
              <a:endParaRPr lang="de-DE" sz="1500" dirty="0">
                <a:latin typeface="Microsoft Sans Serif" pitchFamily="34" charset="0"/>
                <a:cs typeface="Microsoft Sans Serif" pitchFamily="34" charset="0"/>
              </a:endParaRPr>
            </a:p>
          </p:txBody>
        </p:sp>
        <p:sp>
          <p:nvSpPr>
            <p:cNvPr id="105" name="Nach oben gebogener Pfeil 104"/>
            <p:cNvSpPr/>
            <p:nvPr/>
          </p:nvSpPr>
          <p:spPr bwMode="auto">
            <a:xfrm rot="5400000">
              <a:off x="-337202" y="5324135"/>
              <a:ext cx="3530250" cy="1166092"/>
            </a:xfrm>
            <a:prstGeom prst="bentUpArrow">
              <a:avLst/>
            </a:prstGeom>
            <a:solidFill>
              <a:schemeClr val="accent4"/>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Microsoft Sans Serif" pitchFamily="34" charset="0"/>
                <a:cs typeface="Microsoft Sans Serif" pitchFamily="34" charset="0"/>
              </a:endParaRPr>
            </a:p>
          </p:txBody>
        </p:sp>
        <p:sp>
          <p:nvSpPr>
            <p:cNvPr id="107" name="Textfeld 106"/>
            <p:cNvSpPr txBox="1"/>
            <p:nvPr/>
          </p:nvSpPr>
          <p:spPr>
            <a:xfrm>
              <a:off x="4825210" y="4582719"/>
              <a:ext cx="4569483" cy="1916392"/>
            </a:xfrm>
            <a:prstGeom prst="rect">
              <a:avLst/>
            </a:prstGeom>
            <a:noFill/>
          </p:spPr>
          <p:txBody>
            <a:bodyPr wrap="square" rtlCol="0">
              <a:spAutoFit/>
            </a:bodyPr>
            <a:lstStyle/>
            <a:p>
              <a:pPr marL="288925" indent="-288925" algn="l">
                <a:buClr>
                  <a:schemeClr val="accent1"/>
                </a:buClr>
                <a:buFont typeface="Wingdings" pitchFamily="2" charset="2"/>
                <a:buChar char="§"/>
              </a:pPr>
              <a:r>
                <a:rPr lang="de-DE" sz="2400" dirty="0" smtClean="0">
                  <a:latin typeface="Microsoft Sans Serif" pitchFamily="34" charset="0"/>
                  <a:cs typeface="Microsoft Sans Serif" pitchFamily="34" charset="0"/>
                </a:rPr>
                <a:t>Substichprobe, N=197 Familien</a:t>
              </a:r>
            </a:p>
            <a:p>
              <a:pPr marL="288925" indent="-288925" algn="l">
                <a:buClr>
                  <a:schemeClr val="accent1"/>
                </a:buClr>
                <a:buFont typeface="Wingdings" pitchFamily="2" charset="2"/>
                <a:buChar char="§"/>
              </a:pPr>
              <a:r>
                <a:rPr lang="de-DE" sz="2400" dirty="0" smtClean="0">
                  <a:latin typeface="Microsoft Sans Serif" pitchFamily="34" charset="0"/>
                  <a:cs typeface="Microsoft Sans Serif" pitchFamily="34" charset="0"/>
                </a:rPr>
                <a:t>Vertiefende Analyse von Risikomechanismen  </a:t>
              </a:r>
            </a:p>
            <a:p>
              <a:pPr marL="288925" indent="-288925" algn="l">
                <a:buClr>
                  <a:schemeClr val="accent1"/>
                </a:buClr>
                <a:buFont typeface="Wingdings" pitchFamily="2" charset="2"/>
                <a:buChar char="§"/>
              </a:pPr>
              <a:r>
                <a:rPr lang="de-DE" sz="2400" dirty="0" smtClean="0">
                  <a:latin typeface="Microsoft Sans Serif" pitchFamily="34" charset="0"/>
                  <a:cs typeface="Microsoft Sans Serif" pitchFamily="34" charset="0"/>
                </a:rPr>
                <a:t>Längsschnitt (2 MZP)</a:t>
              </a:r>
            </a:p>
            <a:p>
              <a:pPr marL="288925" indent="-288925" algn="l">
                <a:buClr>
                  <a:schemeClr val="accent1"/>
                </a:buClr>
                <a:buFont typeface="Wingdings" pitchFamily="2" charset="2"/>
                <a:buChar char="§"/>
              </a:pPr>
              <a:r>
                <a:rPr lang="de-DE" sz="2400" dirty="0" smtClean="0">
                  <a:latin typeface="Microsoft Sans Serif" pitchFamily="34" charset="0"/>
                  <a:cs typeface="Microsoft Sans Serif" pitchFamily="34" charset="0"/>
                </a:rPr>
                <a:t>Validierung der Instrumente der Hauptstudie</a:t>
              </a:r>
            </a:p>
          </p:txBody>
        </p:sp>
        <p:sp>
          <p:nvSpPr>
            <p:cNvPr id="108" name="Textfeld 107"/>
            <p:cNvSpPr txBox="1"/>
            <p:nvPr/>
          </p:nvSpPr>
          <p:spPr>
            <a:xfrm>
              <a:off x="4825209" y="6588280"/>
              <a:ext cx="4569482" cy="1272106"/>
            </a:xfrm>
            <a:prstGeom prst="rect">
              <a:avLst/>
            </a:prstGeom>
            <a:noFill/>
          </p:spPr>
          <p:txBody>
            <a:bodyPr wrap="square" rtlCol="0">
              <a:spAutoFit/>
            </a:bodyPr>
            <a:lstStyle/>
            <a:p>
              <a:pPr marL="288925" indent="-288925" algn="l">
                <a:buClr>
                  <a:schemeClr val="accent1"/>
                </a:buClr>
                <a:buFont typeface="Wingdings" pitchFamily="2" charset="2"/>
                <a:buChar char="§"/>
              </a:pPr>
              <a:r>
                <a:rPr lang="de-DE" sz="2400" dirty="0" smtClean="0">
                  <a:latin typeface="Microsoft Sans Serif" pitchFamily="34" charset="0"/>
                  <a:cs typeface="Microsoft Sans Serif" pitchFamily="34" charset="0"/>
                </a:rPr>
                <a:t>Repräsentative  bundesweite Erhebung</a:t>
              </a:r>
            </a:p>
            <a:p>
              <a:pPr marL="288925" indent="-288925" algn="l">
                <a:buClr>
                  <a:schemeClr val="accent1"/>
                </a:buClr>
                <a:buFont typeface="Wingdings" pitchFamily="2" charset="2"/>
                <a:buChar char="§"/>
              </a:pPr>
              <a:r>
                <a:rPr lang="de-DE" sz="2400" dirty="0" smtClean="0">
                  <a:latin typeface="Microsoft Sans Serif" pitchFamily="34" charset="0"/>
                  <a:cs typeface="Microsoft Sans Serif" pitchFamily="34" charset="0"/>
                </a:rPr>
                <a:t>N=8063 Familien</a:t>
              </a:r>
            </a:p>
            <a:p>
              <a:pPr marL="288925" indent="-288925" algn="l">
                <a:buClr>
                  <a:schemeClr val="accent1"/>
                </a:buClr>
                <a:buFont typeface="Wingdings" pitchFamily="2" charset="2"/>
                <a:buChar char="§"/>
              </a:pPr>
              <a:r>
                <a:rPr lang="de-DE" sz="2400" dirty="0" smtClean="0">
                  <a:latin typeface="Microsoft Sans Serif" pitchFamily="34" charset="0"/>
                  <a:cs typeface="Microsoft Sans Serif" pitchFamily="34" charset="0"/>
                </a:rPr>
                <a:t>Zugang über Kinderärzte</a:t>
              </a:r>
            </a:p>
          </p:txBody>
        </p:sp>
      </p:grpSp>
      <p:sp>
        <p:nvSpPr>
          <p:cNvPr id="145" name="Text Box 48"/>
          <p:cNvSpPr txBox="1">
            <a:spLocks noChangeArrowheads="1"/>
          </p:cNvSpPr>
          <p:nvPr/>
        </p:nvSpPr>
        <p:spPr bwMode="auto">
          <a:xfrm>
            <a:off x="10440000" y="12887999"/>
            <a:ext cx="8280000" cy="540000"/>
          </a:xfrm>
          <a:prstGeom prst="rect">
            <a:avLst/>
          </a:prstGeom>
          <a:solidFill>
            <a:srgbClr val="FFFFCC"/>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9937" tIns="39968" rIns="79937" bIns="39968"/>
          <a:lstStyle>
            <a:lvl1pPr defTabSz="4422775" eaLnBrk="0" hangingPunct="0">
              <a:defRPr sz="9300">
                <a:solidFill>
                  <a:schemeClr val="tx1"/>
                </a:solidFill>
                <a:latin typeface="Calibri" pitchFamily="34" charset="0"/>
              </a:defRPr>
            </a:lvl1pPr>
            <a:lvl2pPr marL="742950" indent="-285750" defTabSz="4422775" eaLnBrk="0" hangingPunct="0">
              <a:defRPr sz="9300">
                <a:solidFill>
                  <a:schemeClr val="tx1"/>
                </a:solidFill>
                <a:latin typeface="Calibri" pitchFamily="34" charset="0"/>
              </a:defRPr>
            </a:lvl2pPr>
            <a:lvl3pPr marL="1143000" indent="-228600" defTabSz="4422775" eaLnBrk="0" hangingPunct="0">
              <a:defRPr sz="9300">
                <a:solidFill>
                  <a:schemeClr val="tx1"/>
                </a:solidFill>
                <a:latin typeface="Calibri" pitchFamily="34" charset="0"/>
              </a:defRPr>
            </a:lvl3pPr>
            <a:lvl4pPr marL="1600200" indent="-228600" defTabSz="4422775" eaLnBrk="0" hangingPunct="0">
              <a:defRPr sz="9300">
                <a:solidFill>
                  <a:schemeClr val="tx1"/>
                </a:solidFill>
                <a:latin typeface="Calibri" pitchFamily="34" charset="0"/>
              </a:defRPr>
            </a:lvl4pPr>
            <a:lvl5pPr marL="2057400" indent="-228600" defTabSz="4422775" eaLnBrk="0" hangingPunct="0">
              <a:defRPr sz="9300">
                <a:solidFill>
                  <a:schemeClr val="tx1"/>
                </a:solidFill>
                <a:latin typeface="Calibri" pitchFamily="34" charset="0"/>
              </a:defRPr>
            </a:lvl5pPr>
            <a:lvl6pPr marL="2514600" indent="-228600" algn="ctr" defTabSz="4422775" eaLnBrk="0" fontAlgn="base" hangingPunct="0">
              <a:spcBef>
                <a:spcPct val="0"/>
              </a:spcBef>
              <a:spcAft>
                <a:spcPct val="0"/>
              </a:spcAft>
              <a:defRPr sz="9300">
                <a:solidFill>
                  <a:schemeClr val="tx1"/>
                </a:solidFill>
                <a:latin typeface="Calibri" pitchFamily="34" charset="0"/>
              </a:defRPr>
            </a:lvl6pPr>
            <a:lvl7pPr marL="2971800" indent="-228600" algn="ctr" defTabSz="4422775" eaLnBrk="0" fontAlgn="base" hangingPunct="0">
              <a:spcBef>
                <a:spcPct val="0"/>
              </a:spcBef>
              <a:spcAft>
                <a:spcPct val="0"/>
              </a:spcAft>
              <a:defRPr sz="9300">
                <a:solidFill>
                  <a:schemeClr val="tx1"/>
                </a:solidFill>
                <a:latin typeface="Calibri" pitchFamily="34" charset="0"/>
              </a:defRPr>
            </a:lvl7pPr>
            <a:lvl8pPr marL="3429000" indent="-228600" algn="ctr" defTabSz="4422775" eaLnBrk="0" fontAlgn="base" hangingPunct="0">
              <a:spcBef>
                <a:spcPct val="0"/>
              </a:spcBef>
              <a:spcAft>
                <a:spcPct val="0"/>
              </a:spcAft>
              <a:defRPr sz="9300">
                <a:solidFill>
                  <a:schemeClr val="tx1"/>
                </a:solidFill>
                <a:latin typeface="Calibri" pitchFamily="34" charset="0"/>
              </a:defRPr>
            </a:lvl8pPr>
            <a:lvl9pPr marL="3886200" indent="-228600" algn="ctr" defTabSz="4422775" eaLnBrk="0" fontAlgn="base" hangingPunct="0">
              <a:spcBef>
                <a:spcPct val="0"/>
              </a:spcBef>
              <a:spcAft>
                <a:spcPct val="0"/>
              </a:spcAft>
              <a:defRPr sz="9300">
                <a:solidFill>
                  <a:schemeClr val="tx1"/>
                </a:solidFill>
                <a:latin typeface="Calibri" pitchFamily="34" charset="0"/>
              </a:defRPr>
            </a:lvl9pPr>
          </a:lstStyle>
          <a:p>
            <a:pPr algn="l" eaLnBrk="1" hangingPunct="1">
              <a:spcBef>
                <a:spcPct val="50000"/>
              </a:spcBef>
            </a:pPr>
            <a:r>
              <a:rPr lang="de-DE" sz="3600" dirty="0" smtClean="0">
                <a:solidFill>
                  <a:schemeClr val="accent4"/>
                </a:solidFill>
                <a:latin typeface="MS Reference Sans Serif" pitchFamily="34" charset="0"/>
              </a:rPr>
              <a:t>Entwicklung Stichprobe </a:t>
            </a:r>
            <a:r>
              <a:rPr lang="de-DE" sz="3600" dirty="0" err="1" smtClean="0">
                <a:solidFill>
                  <a:schemeClr val="accent4"/>
                </a:solidFill>
                <a:latin typeface="MS Reference Sans Serif" pitchFamily="34" charset="0"/>
              </a:rPr>
              <a:t>KiD</a:t>
            </a:r>
            <a:r>
              <a:rPr lang="de-DE" sz="3600" dirty="0" smtClean="0">
                <a:solidFill>
                  <a:schemeClr val="accent4"/>
                </a:solidFill>
                <a:latin typeface="MS Reference Sans Serif" pitchFamily="34" charset="0"/>
              </a:rPr>
              <a:t> 0-3</a:t>
            </a:r>
            <a:endParaRPr lang="de-DE" sz="3600" dirty="0">
              <a:solidFill>
                <a:schemeClr val="accent4"/>
              </a:solidFill>
              <a:latin typeface="MS Reference Sans Serif" pitchFamily="34" charset="0"/>
            </a:endParaRPr>
          </a:p>
        </p:txBody>
      </p:sp>
      <p:graphicFrame>
        <p:nvGraphicFramePr>
          <p:cNvPr id="82" name="Diagramm 81"/>
          <p:cNvGraphicFramePr/>
          <p:nvPr/>
        </p:nvGraphicFramePr>
        <p:xfrm>
          <a:off x="10692001" y="23298599"/>
          <a:ext cx="19074126" cy="57937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8" name="Tabelle 87"/>
          <p:cNvGraphicFramePr>
            <a:graphicFrameLocks noGrp="1"/>
          </p:cNvGraphicFramePr>
          <p:nvPr/>
        </p:nvGraphicFramePr>
        <p:xfrm>
          <a:off x="10691998" y="29934571"/>
          <a:ext cx="19074123" cy="5245766"/>
        </p:xfrm>
        <a:graphic>
          <a:graphicData uri="http://schemas.openxmlformats.org/drawingml/2006/table">
            <a:tbl>
              <a:tblPr firstRow="1" bandRow="1">
                <a:tableStyleId>{6E25E649-3F16-4E02-A733-19D2CDBF48F0}</a:tableStyleId>
              </a:tblPr>
              <a:tblGrid>
                <a:gridCol w="4130907"/>
                <a:gridCol w="2490536"/>
                <a:gridCol w="2490536"/>
                <a:gridCol w="2490536"/>
                <a:gridCol w="2490536"/>
                <a:gridCol w="2490536"/>
                <a:gridCol w="2490536"/>
              </a:tblGrid>
              <a:tr h="559863">
                <a:tc>
                  <a:txBody>
                    <a:bodyPr/>
                    <a:lstStyle/>
                    <a:p>
                      <a:pPr algn="ctr"/>
                      <a:r>
                        <a:rPr lang="de-DE" sz="2400" dirty="0" smtClean="0">
                          <a:latin typeface="Microsoft Sans Serif" pitchFamily="34" charset="0"/>
                          <a:cs typeface="Microsoft Sans Serif" pitchFamily="34" charset="0"/>
                        </a:rPr>
                        <a:t>Risikofaktoren</a:t>
                      </a:r>
                      <a:endParaRPr lang="de-DE" sz="2400" dirty="0">
                        <a:latin typeface="Microsoft Sans Serif" pitchFamily="34" charset="0"/>
                        <a:cs typeface="Microsoft Sans Serif"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4272"/>
                    </a:solidFill>
                  </a:tcPr>
                </a:tc>
                <a:tc>
                  <a:txBody>
                    <a:bodyPr/>
                    <a:lstStyle/>
                    <a:p>
                      <a:pPr algn="ctr"/>
                      <a:r>
                        <a:rPr lang="de-DE" sz="2000" dirty="0" smtClean="0">
                          <a:latin typeface="Microsoft Sans Serif" pitchFamily="34" charset="0"/>
                          <a:cs typeface="Microsoft Sans Serif" pitchFamily="34" charset="0"/>
                        </a:rPr>
                        <a:t>OR</a:t>
                      </a:r>
                      <a:r>
                        <a:rPr lang="de-DE" sz="2000" baseline="0" dirty="0" smtClean="0">
                          <a:latin typeface="Microsoft Sans Serif" pitchFamily="34" charset="0"/>
                          <a:cs typeface="Microsoft Sans Serif" pitchFamily="34" charset="0"/>
                        </a:rPr>
                        <a:t> 1</a:t>
                      </a:r>
                      <a:endParaRPr lang="de-DE" sz="2000" dirty="0">
                        <a:latin typeface="Microsoft Sans Serif" pitchFamily="34" charset="0"/>
                        <a:cs typeface="Microsoft Sans Serif"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4272"/>
                    </a:solidFill>
                  </a:tcPr>
                </a:tc>
                <a:tc>
                  <a:txBody>
                    <a:bodyPr/>
                    <a:lstStyle/>
                    <a:p>
                      <a:pPr algn="ctr"/>
                      <a:r>
                        <a:rPr lang="de-DE" sz="2000" dirty="0" smtClean="0">
                          <a:latin typeface="Microsoft Sans Serif" pitchFamily="34" charset="0"/>
                          <a:cs typeface="Microsoft Sans Serif" pitchFamily="34" charset="0"/>
                        </a:rPr>
                        <a:t>KI</a:t>
                      </a:r>
                      <a:endParaRPr lang="de-DE" sz="2000" dirty="0">
                        <a:latin typeface="Microsoft Sans Serif" pitchFamily="34" charset="0"/>
                        <a:cs typeface="Microsoft Sans Serif"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4272"/>
                    </a:solidFill>
                  </a:tcPr>
                </a:tc>
                <a:tc>
                  <a:txBody>
                    <a:bodyPr/>
                    <a:lstStyle/>
                    <a:p>
                      <a:pPr algn="ctr"/>
                      <a:r>
                        <a:rPr lang="de-DE" sz="2000" dirty="0" smtClean="0">
                          <a:latin typeface="Microsoft Sans Serif" pitchFamily="34" charset="0"/>
                          <a:cs typeface="Microsoft Sans Serif" pitchFamily="34" charset="0"/>
                        </a:rPr>
                        <a:t>OR 2</a:t>
                      </a:r>
                      <a:endParaRPr lang="de-DE" sz="2000" dirty="0">
                        <a:latin typeface="Microsoft Sans Serif" pitchFamily="34" charset="0"/>
                        <a:cs typeface="Microsoft Sans Serif"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4272"/>
                    </a:solidFill>
                  </a:tcPr>
                </a:tc>
                <a:tc>
                  <a:txBody>
                    <a:bodyPr/>
                    <a:lstStyle/>
                    <a:p>
                      <a:pPr algn="ctr"/>
                      <a:r>
                        <a:rPr lang="de-DE" sz="2000" dirty="0" smtClean="0">
                          <a:latin typeface="Microsoft Sans Serif" pitchFamily="34" charset="0"/>
                          <a:cs typeface="Microsoft Sans Serif" pitchFamily="34" charset="0"/>
                        </a:rPr>
                        <a:t>KI</a:t>
                      </a:r>
                      <a:endParaRPr lang="de-DE" sz="2000" dirty="0">
                        <a:latin typeface="Microsoft Sans Serif" pitchFamily="34" charset="0"/>
                        <a:cs typeface="Microsoft Sans Serif"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4272"/>
                    </a:solidFill>
                  </a:tcPr>
                </a:tc>
                <a:tc>
                  <a:txBody>
                    <a:bodyPr/>
                    <a:lstStyle/>
                    <a:p>
                      <a:pPr algn="ctr"/>
                      <a:r>
                        <a:rPr lang="de-DE" sz="2000" dirty="0" smtClean="0">
                          <a:latin typeface="Microsoft Sans Serif" pitchFamily="34" charset="0"/>
                          <a:cs typeface="Microsoft Sans Serif" pitchFamily="34" charset="0"/>
                        </a:rPr>
                        <a:t>OR 3</a:t>
                      </a:r>
                      <a:endParaRPr lang="de-DE" sz="2000" dirty="0">
                        <a:latin typeface="Microsoft Sans Serif" pitchFamily="34" charset="0"/>
                        <a:cs typeface="Microsoft Sans Serif"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4272"/>
                    </a:solidFill>
                  </a:tcPr>
                </a:tc>
                <a:tc>
                  <a:txBody>
                    <a:bodyPr/>
                    <a:lstStyle/>
                    <a:p>
                      <a:pPr algn="ctr"/>
                      <a:r>
                        <a:rPr lang="de-DE" sz="2000" dirty="0" smtClean="0">
                          <a:latin typeface="Microsoft Sans Serif" pitchFamily="34" charset="0"/>
                          <a:cs typeface="Microsoft Sans Serif" pitchFamily="34" charset="0"/>
                        </a:rPr>
                        <a:t>KI</a:t>
                      </a:r>
                      <a:endParaRPr lang="de-DE" sz="2000" dirty="0">
                        <a:latin typeface="Microsoft Sans Serif" pitchFamily="34" charset="0"/>
                        <a:cs typeface="Microsoft Sans Serif"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4272"/>
                    </a:solidFill>
                  </a:tcPr>
                </a:tc>
              </a:tr>
              <a:tr h="796338">
                <a:tc>
                  <a:txBody>
                    <a:bodyPr/>
                    <a:lstStyle/>
                    <a:p>
                      <a:pPr algn="l"/>
                      <a:r>
                        <a:rPr lang="de-DE" sz="2400" dirty="0" smtClean="0">
                          <a:latin typeface="Microsoft Sans Serif" pitchFamily="34" charset="0"/>
                          <a:cs typeface="Microsoft Sans Serif" pitchFamily="34" charset="0"/>
                        </a:rPr>
                        <a:t>Depression und/oder Ängste</a:t>
                      </a:r>
                      <a:endParaRPr lang="de-DE" sz="2400" dirty="0">
                        <a:latin typeface="Microsoft Sans Serif" pitchFamily="34" charset="0"/>
                        <a:cs typeface="Microsoft Sans Serif" pitchFamily="34" charset="0"/>
                      </a:endParaRPr>
                    </a:p>
                  </a:txBody>
                  <a:tcPr anchor="ctr">
                    <a:lnT w="25400" cmpd="sng">
                      <a:noFill/>
                    </a:lnT>
                  </a:tcPr>
                </a:tc>
                <a:tc>
                  <a:txBody>
                    <a:bodyPr/>
                    <a:lstStyle/>
                    <a:p>
                      <a:pPr algn="ctr"/>
                      <a:r>
                        <a:rPr lang="de-DE" sz="2400" b="1" dirty="0" smtClean="0">
                          <a:latin typeface="Microsoft Sans Serif" pitchFamily="34" charset="0"/>
                          <a:cs typeface="Microsoft Sans Serif" pitchFamily="34" charset="0"/>
                        </a:rPr>
                        <a:t>3,42</a:t>
                      </a:r>
                      <a:endParaRPr lang="de-DE" sz="2400" b="1" dirty="0">
                        <a:latin typeface="Microsoft Sans Serif" pitchFamily="34" charset="0"/>
                        <a:cs typeface="Microsoft Sans Serif" pitchFamily="34" charset="0"/>
                      </a:endParaRPr>
                    </a:p>
                  </a:txBody>
                  <a:tcPr anchor="ctr">
                    <a:lnT w="25400" cmpd="sng">
                      <a:noFill/>
                    </a:lnT>
                  </a:tcPr>
                </a:tc>
                <a:tc>
                  <a:txBody>
                    <a:bodyPr/>
                    <a:lstStyle/>
                    <a:p>
                      <a:pPr algn="ctr"/>
                      <a:r>
                        <a:rPr lang="de-DE" sz="2400" dirty="0" smtClean="0">
                          <a:latin typeface="Microsoft Sans Serif" pitchFamily="34" charset="0"/>
                          <a:cs typeface="Microsoft Sans Serif" pitchFamily="34" charset="0"/>
                        </a:rPr>
                        <a:t>(2,4-4,9)</a:t>
                      </a:r>
                      <a:endParaRPr lang="de-DE" sz="2400" dirty="0">
                        <a:latin typeface="Microsoft Sans Serif" pitchFamily="34" charset="0"/>
                        <a:cs typeface="Microsoft Sans Serif" pitchFamily="34" charset="0"/>
                      </a:endParaRPr>
                    </a:p>
                  </a:txBody>
                  <a:tcPr anchor="ctr">
                    <a:lnT w="25400" cmpd="sng">
                      <a:noFill/>
                    </a:lnT>
                  </a:tcPr>
                </a:tc>
                <a:tc>
                  <a:txBody>
                    <a:bodyPr/>
                    <a:lstStyle/>
                    <a:p>
                      <a:pPr algn="ctr"/>
                      <a:r>
                        <a:rPr lang="de-DE" sz="2400" b="1" dirty="0" smtClean="0">
                          <a:latin typeface="Microsoft Sans Serif" pitchFamily="34" charset="0"/>
                          <a:cs typeface="Microsoft Sans Serif" pitchFamily="34" charset="0"/>
                        </a:rPr>
                        <a:t>2,90</a:t>
                      </a:r>
                      <a:endParaRPr lang="de-DE" sz="2400" b="1" dirty="0">
                        <a:latin typeface="Microsoft Sans Serif" pitchFamily="34" charset="0"/>
                        <a:cs typeface="Microsoft Sans Serif" pitchFamily="34" charset="0"/>
                      </a:endParaRPr>
                    </a:p>
                  </a:txBody>
                  <a:tcPr anchor="ctr">
                    <a:lnT w="25400" cmpd="sng">
                      <a:noFill/>
                    </a:lnT>
                  </a:tcPr>
                </a:tc>
                <a:tc>
                  <a:txBody>
                    <a:bodyPr/>
                    <a:lstStyle/>
                    <a:p>
                      <a:pPr algn="ctr"/>
                      <a:r>
                        <a:rPr lang="de-DE" sz="2400" dirty="0" smtClean="0">
                          <a:latin typeface="Microsoft Sans Serif" pitchFamily="34" charset="0"/>
                          <a:cs typeface="Microsoft Sans Serif" pitchFamily="34" charset="0"/>
                        </a:rPr>
                        <a:t>(2,0-4,2)</a:t>
                      </a:r>
                      <a:endParaRPr lang="de-DE" sz="2400" dirty="0">
                        <a:latin typeface="Microsoft Sans Serif" pitchFamily="34" charset="0"/>
                        <a:cs typeface="Microsoft Sans Serif" pitchFamily="34" charset="0"/>
                      </a:endParaRPr>
                    </a:p>
                  </a:txBody>
                  <a:tcPr anchor="ctr">
                    <a:lnT w="25400" cmpd="sng">
                      <a:noFill/>
                    </a:lnT>
                  </a:tcPr>
                </a:tc>
                <a:tc>
                  <a:txBody>
                    <a:bodyPr/>
                    <a:lstStyle/>
                    <a:p>
                      <a:pPr algn="ctr"/>
                      <a:r>
                        <a:rPr lang="de-DE" sz="2400" dirty="0" smtClean="0">
                          <a:latin typeface="Microsoft Sans Serif" pitchFamily="34" charset="0"/>
                          <a:cs typeface="Microsoft Sans Serif" pitchFamily="34" charset="0"/>
                        </a:rPr>
                        <a:t>1,41</a:t>
                      </a:r>
                      <a:endParaRPr lang="de-DE" sz="2400" dirty="0">
                        <a:latin typeface="Microsoft Sans Serif" pitchFamily="34" charset="0"/>
                        <a:cs typeface="Microsoft Sans Serif" pitchFamily="34" charset="0"/>
                      </a:endParaRPr>
                    </a:p>
                  </a:txBody>
                  <a:tcPr anchor="ctr">
                    <a:lnT w="25400" cmpd="sng">
                      <a:noFill/>
                    </a:lnT>
                  </a:tcPr>
                </a:tc>
                <a:tc>
                  <a:txBody>
                    <a:bodyPr/>
                    <a:lstStyle/>
                    <a:p>
                      <a:pPr algn="ctr"/>
                      <a:r>
                        <a:rPr lang="de-DE" sz="2400" dirty="0" smtClean="0">
                          <a:latin typeface="Microsoft Sans Serif" pitchFamily="34" charset="0"/>
                          <a:cs typeface="Microsoft Sans Serif" pitchFamily="34" charset="0"/>
                        </a:rPr>
                        <a:t>(0,8-2,4)</a:t>
                      </a:r>
                      <a:endParaRPr lang="de-DE" sz="2400" dirty="0">
                        <a:latin typeface="Microsoft Sans Serif" pitchFamily="34" charset="0"/>
                        <a:cs typeface="Microsoft Sans Serif" pitchFamily="34" charset="0"/>
                      </a:endParaRPr>
                    </a:p>
                  </a:txBody>
                  <a:tcPr anchor="ctr">
                    <a:lnT w="25400" cmpd="sng">
                      <a:noFill/>
                    </a:lnT>
                  </a:tcPr>
                </a:tc>
              </a:tr>
              <a:tr h="617300">
                <a:tc>
                  <a:txBody>
                    <a:bodyPr/>
                    <a:lstStyle/>
                    <a:p>
                      <a:pPr algn="l"/>
                      <a:r>
                        <a:rPr lang="de-DE" sz="2400" dirty="0" err="1" smtClean="0">
                          <a:latin typeface="Microsoft Sans Serif" pitchFamily="34" charset="0"/>
                          <a:cs typeface="Microsoft Sans Serif" pitchFamily="34" charset="0"/>
                        </a:rPr>
                        <a:t>Ärgerneigung</a:t>
                      </a:r>
                      <a:endParaRPr lang="de-DE" sz="2400" dirty="0">
                        <a:latin typeface="Microsoft Sans Serif" pitchFamily="34" charset="0"/>
                        <a:cs typeface="Microsoft Sans Serif" pitchFamily="34" charset="0"/>
                      </a:endParaRPr>
                    </a:p>
                  </a:txBody>
                  <a:tcPr anchor="ctr"/>
                </a:tc>
                <a:tc>
                  <a:txBody>
                    <a:bodyPr/>
                    <a:lstStyle/>
                    <a:p>
                      <a:pPr algn="ctr"/>
                      <a:r>
                        <a:rPr lang="de-DE" sz="2400" b="1" dirty="0" smtClean="0">
                          <a:latin typeface="Microsoft Sans Serif" pitchFamily="34" charset="0"/>
                          <a:cs typeface="Microsoft Sans Serif" pitchFamily="34" charset="0"/>
                        </a:rPr>
                        <a:t>5,03</a:t>
                      </a:r>
                      <a:endParaRPr lang="de-DE" sz="2400" b="1"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(3,6-7,0)</a:t>
                      </a:r>
                      <a:endParaRPr lang="de-DE" sz="2400" dirty="0">
                        <a:latin typeface="Microsoft Sans Serif" pitchFamily="34" charset="0"/>
                        <a:cs typeface="Microsoft Sans Serif" pitchFamily="34" charset="0"/>
                      </a:endParaRPr>
                    </a:p>
                  </a:txBody>
                  <a:tcPr anchor="ctr"/>
                </a:tc>
                <a:tc>
                  <a:txBody>
                    <a:bodyPr/>
                    <a:lstStyle/>
                    <a:p>
                      <a:pPr algn="ctr"/>
                      <a:r>
                        <a:rPr lang="de-DE" sz="2400" b="1" dirty="0" smtClean="0">
                          <a:latin typeface="Microsoft Sans Serif" pitchFamily="34" charset="0"/>
                          <a:cs typeface="Microsoft Sans Serif" pitchFamily="34" charset="0"/>
                        </a:rPr>
                        <a:t>3,82</a:t>
                      </a:r>
                      <a:endParaRPr lang="de-DE" sz="2400" b="1"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(2,6-5,6)</a:t>
                      </a:r>
                      <a:endParaRPr lang="de-DE" sz="2400" dirty="0">
                        <a:latin typeface="Microsoft Sans Serif" pitchFamily="34" charset="0"/>
                        <a:cs typeface="Microsoft Sans Serif" pitchFamily="34" charset="0"/>
                      </a:endParaRPr>
                    </a:p>
                  </a:txBody>
                  <a:tcPr anchor="ctr"/>
                </a:tc>
                <a:tc>
                  <a:txBody>
                    <a:bodyPr/>
                    <a:lstStyle/>
                    <a:p>
                      <a:pPr algn="ctr"/>
                      <a:r>
                        <a:rPr lang="de-DE" sz="2400" b="1" dirty="0" smtClean="0">
                          <a:latin typeface="Microsoft Sans Serif" pitchFamily="34" charset="0"/>
                          <a:cs typeface="Microsoft Sans Serif" pitchFamily="34" charset="0"/>
                        </a:rPr>
                        <a:t>2,09</a:t>
                      </a:r>
                      <a:endParaRPr lang="de-DE" sz="2400" b="1"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(1,3-3,3)</a:t>
                      </a:r>
                      <a:endParaRPr lang="de-DE" sz="2400" dirty="0">
                        <a:latin typeface="Microsoft Sans Serif" pitchFamily="34" charset="0"/>
                        <a:cs typeface="Microsoft Sans Serif" pitchFamily="34" charset="0"/>
                      </a:endParaRPr>
                    </a:p>
                  </a:txBody>
                  <a:tcPr anchor="ctr"/>
                </a:tc>
              </a:tr>
              <a:tr h="559863">
                <a:tc>
                  <a:txBody>
                    <a:bodyPr/>
                    <a:lstStyle/>
                    <a:p>
                      <a:pPr algn="l"/>
                      <a:r>
                        <a:rPr lang="de-DE" sz="2400" dirty="0" smtClean="0">
                          <a:latin typeface="Microsoft Sans Serif" pitchFamily="34" charset="0"/>
                          <a:cs typeface="Microsoft Sans Serif" pitchFamily="34" charset="0"/>
                        </a:rPr>
                        <a:t>Stress</a:t>
                      </a:r>
                      <a:endParaRPr lang="de-DE" sz="2400" dirty="0">
                        <a:latin typeface="Microsoft Sans Serif" pitchFamily="34" charset="0"/>
                        <a:cs typeface="Microsoft Sans Serif" pitchFamily="34" charset="0"/>
                      </a:endParaRPr>
                    </a:p>
                  </a:txBody>
                  <a:tcPr anchor="ctr"/>
                </a:tc>
                <a:tc>
                  <a:txBody>
                    <a:bodyPr/>
                    <a:lstStyle/>
                    <a:p>
                      <a:pPr algn="ctr"/>
                      <a:r>
                        <a:rPr lang="de-DE" sz="2400" b="1" dirty="0" smtClean="0">
                          <a:latin typeface="Microsoft Sans Serif" pitchFamily="34" charset="0"/>
                          <a:cs typeface="Microsoft Sans Serif" pitchFamily="34" charset="0"/>
                        </a:rPr>
                        <a:t>2,80</a:t>
                      </a:r>
                      <a:endParaRPr lang="de-DE" sz="2400" b="1"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(2,2-3,9)</a:t>
                      </a:r>
                      <a:endParaRPr lang="de-DE" sz="2400" dirty="0">
                        <a:latin typeface="Microsoft Sans Serif" pitchFamily="34" charset="0"/>
                        <a:cs typeface="Microsoft Sans Serif" pitchFamily="34" charset="0"/>
                      </a:endParaRPr>
                    </a:p>
                  </a:txBody>
                  <a:tcPr anchor="ctr"/>
                </a:tc>
                <a:tc>
                  <a:txBody>
                    <a:bodyPr/>
                    <a:lstStyle/>
                    <a:p>
                      <a:pPr algn="ctr"/>
                      <a:r>
                        <a:rPr lang="de-DE" sz="2400" b="1" dirty="0" smtClean="0">
                          <a:latin typeface="Microsoft Sans Serif" pitchFamily="34" charset="0"/>
                          <a:cs typeface="Microsoft Sans Serif" pitchFamily="34" charset="0"/>
                        </a:rPr>
                        <a:t>2,46</a:t>
                      </a:r>
                      <a:endParaRPr lang="de-DE" sz="2400" b="1"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(1,7-3,5)</a:t>
                      </a:r>
                      <a:endParaRPr lang="de-DE" sz="2400"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0,98</a:t>
                      </a:r>
                      <a:endParaRPr lang="de-DE" sz="2400"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(0,5-1,7)</a:t>
                      </a:r>
                      <a:endParaRPr lang="de-DE" sz="2400" dirty="0">
                        <a:latin typeface="Microsoft Sans Serif" pitchFamily="34" charset="0"/>
                        <a:cs typeface="Microsoft Sans Serif" pitchFamily="34" charset="0"/>
                      </a:endParaRPr>
                    </a:p>
                  </a:txBody>
                  <a:tcPr anchor="ctr"/>
                </a:tc>
              </a:tr>
              <a:tr h="559863">
                <a:tc>
                  <a:txBody>
                    <a:bodyPr/>
                    <a:lstStyle/>
                    <a:p>
                      <a:pPr algn="l"/>
                      <a:r>
                        <a:rPr lang="de-DE" sz="2400" dirty="0" smtClean="0">
                          <a:latin typeface="Microsoft Sans Serif" pitchFamily="34" charset="0"/>
                          <a:cs typeface="Microsoft Sans Serif" pitchFamily="34" charset="0"/>
                        </a:rPr>
                        <a:t>Erziehungsstress</a:t>
                      </a:r>
                      <a:endParaRPr lang="de-DE" sz="2400" dirty="0">
                        <a:latin typeface="Microsoft Sans Serif" pitchFamily="34" charset="0"/>
                        <a:cs typeface="Microsoft Sans Serif" pitchFamily="34" charset="0"/>
                      </a:endParaRPr>
                    </a:p>
                  </a:txBody>
                  <a:tcPr anchor="ctr"/>
                </a:tc>
                <a:tc>
                  <a:txBody>
                    <a:bodyPr/>
                    <a:lstStyle/>
                    <a:p>
                      <a:pPr algn="ctr"/>
                      <a:r>
                        <a:rPr lang="de-DE" sz="2400" b="1" dirty="0" smtClean="0">
                          <a:latin typeface="Microsoft Sans Serif" pitchFamily="34" charset="0"/>
                          <a:cs typeface="Microsoft Sans Serif" pitchFamily="34" charset="0"/>
                        </a:rPr>
                        <a:t>4,35</a:t>
                      </a:r>
                      <a:endParaRPr lang="de-DE" sz="2400" b="1"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(3,1-6,0)</a:t>
                      </a:r>
                      <a:endParaRPr lang="de-DE" sz="2400" dirty="0">
                        <a:latin typeface="Microsoft Sans Serif" pitchFamily="34" charset="0"/>
                        <a:cs typeface="Microsoft Sans Serif" pitchFamily="34" charset="0"/>
                      </a:endParaRPr>
                    </a:p>
                  </a:txBody>
                  <a:tcPr anchor="ctr"/>
                </a:tc>
                <a:tc>
                  <a:txBody>
                    <a:bodyPr/>
                    <a:lstStyle/>
                    <a:p>
                      <a:pPr algn="ctr"/>
                      <a:r>
                        <a:rPr lang="de-DE" sz="2400" b="1" dirty="0" smtClean="0">
                          <a:latin typeface="Microsoft Sans Serif" pitchFamily="34" charset="0"/>
                          <a:cs typeface="Microsoft Sans Serif" pitchFamily="34" charset="0"/>
                        </a:rPr>
                        <a:t>4,13</a:t>
                      </a:r>
                      <a:endParaRPr lang="de-DE" sz="2400" b="1"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(2,9-5,9)</a:t>
                      </a:r>
                      <a:endParaRPr lang="de-DE" sz="2400" dirty="0">
                        <a:latin typeface="Microsoft Sans Serif" pitchFamily="34" charset="0"/>
                        <a:cs typeface="Microsoft Sans Serif" pitchFamily="34" charset="0"/>
                      </a:endParaRPr>
                    </a:p>
                  </a:txBody>
                  <a:tcPr anchor="ctr"/>
                </a:tc>
                <a:tc>
                  <a:txBody>
                    <a:bodyPr/>
                    <a:lstStyle/>
                    <a:p>
                      <a:pPr algn="ctr"/>
                      <a:r>
                        <a:rPr lang="de-DE" sz="2400" b="1" dirty="0" smtClean="0">
                          <a:latin typeface="Microsoft Sans Serif" pitchFamily="34" charset="0"/>
                          <a:cs typeface="Microsoft Sans Serif" pitchFamily="34" charset="0"/>
                        </a:rPr>
                        <a:t>2,48</a:t>
                      </a:r>
                      <a:endParaRPr lang="de-DE" sz="2400" b="1"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(1,6-3,9)</a:t>
                      </a:r>
                      <a:endParaRPr lang="de-DE" sz="2400" dirty="0">
                        <a:latin typeface="Microsoft Sans Serif" pitchFamily="34" charset="0"/>
                        <a:cs typeface="Microsoft Sans Serif" pitchFamily="34" charset="0"/>
                      </a:endParaRPr>
                    </a:p>
                  </a:txBody>
                  <a:tcPr anchor="ctr"/>
                </a:tc>
              </a:tr>
              <a:tr h="796338">
                <a:tc>
                  <a:txBody>
                    <a:bodyPr/>
                    <a:lstStyle/>
                    <a:p>
                      <a:pPr algn="l"/>
                      <a:r>
                        <a:rPr lang="de-DE" sz="2400" dirty="0" smtClean="0">
                          <a:latin typeface="Microsoft Sans Serif" pitchFamily="34" charset="0"/>
                          <a:cs typeface="Microsoft Sans Serif" pitchFamily="34" charset="0"/>
                        </a:rPr>
                        <a:t>Beziehungsunzufriedenheit</a:t>
                      </a:r>
                      <a:endParaRPr lang="de-DE" sz="2400" dirty="0">
                        <a:latin typeface="Microsoft Sans Serif" pitchFamily="34" charset="0"/>
                        <a:cs typeface="Microsoft Sans Serif" pitchFamily="34" charset="0"/>
                      </a:endParaRPr>
                    </a:p>
                  </a:txBody>
                  <a:tcPr anchor="ctr"/>
                </a:tc>
                <a:tc>
                  <a:txBody>
                    <a:bodyPr/>
                    <a:lstStyle/>
                    <a:p>
                      <a:pPr algn="ctr"/>
                      <a:r>
                        <a:rPr lang="de-DE" sz="2400" b="1" dirty="0" smtClean="0">
                          <a:latin typeface="Microsoft Sans Serif" pitchFamily="34" charset="0"/>
                          <a:cs typeface="Microsoft Sans Serif" pitchFamily="34" charset="0"/>
                        </a:rPr>
                        <a:t>3,50</a:t>
                      </a:r>
                      <a:endParaRPr lang="de-DE" sz="2400" b="1"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(2,0-6,1)</a:t>
                      </a:r>
                      <a:endParaRPr lang="de-DE" sz="2400" dirty="0">
                        <a:latin typeface="Microsoft Sans Serif" pitchFamily="34" charset="0"/>
                        <a:cs typeface="Microsoft Sans Serif" pitchFamily="34" charset="0"/>
                      </a:endParaRPr>
                    </a:p>
                  </a:txBody>
                  <a:tcPr anchor="ctr"/>
                </a:tc>
                <a:tc>
                  <a:txBody>
                    <a:bodyPr/>
                    <a:lstStyle/>
                    <a:p>
                      <a:pPr algn="ctr"/>
                      <a:r>
                        <a:rPr lang="de-DE" sz="2400" b="1" dirty="0" smtClean="0">
                          <a:latin typeface="Microsoft Sans Serif" pitchFamily="34" charset="0"/>
                          <a:cs typeface="Microsoft Sans Serif" pitchFamily="34" charset="0"/>
                        </a:rPr>
                        <a:t>2,68</a:t>
                      </a:r>
                      <a:endParaRPr lang="de-DE" sz="2400" b="1"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(1,4-5,1)</a:t>
                      </a:r>
                      <a:endParaRPr lang="de-DE" sz="2400" dirty="0">
                        <a:latin typeface="Microsoft Sans Serif" pitchFamily="34" charset="0"/>
                        <a:cs typeface="Microsoft Sans Serif" pitchFamily="34" charset="0"/>
                      </a:endParaRPr>
                    </a:p>
                  </a:txBody>
                  <a:tcPr anchor="ctr"/>
                </a:tc>
                <a:tc>
                  <a:txBody>
                    <a:bodyPr/>
                    <a:lstStyle/>
                    <a:p>
                      <a:pPr algn="ctr"/>
                      <a:r>
                        <a:rPr lang="de-DE" sz="2400" b="0" dirty="0" smtClean="0">
                          <a:latin typeface="Microsoft Sans Serif" pitchFamily="34" charset="0"/>
                          <a:cs typeface="Microsoft Sans Serif" pitchFamily="34" charset="0"/>
                        </a:rPr>
                        <a:t>1,49</a:t>
                      </a:r>
                      <a:endParaRPr lang="de-DE" sz="2400" b="0"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(0,7-3,0)</a:t>
                      </a:r>
                      <a:endParaRPr lang="de-DE" sz="2400" dirty="0">
                        <a:latin typeface="Microsoft Sans Serif" pitchFamily="34" charset="0"/>
                        <a:cs typeface="Microsoft Sans Serif" pitchFamily="34" charset="0"/>
                      </a:endParaRPr>
                    </a:p>
                  </a:txBody>
                  <a:tcPr anchor="ctr"/>
                </a:tc>
              </a:tr>
              <a:tr h="796338">
                <a:tc>
                  <a:txBody>
                    <a:bodyPr/>
                    <a:lstStyle/>
                    <a:p>
                      <a:pPr algn="l"/>
                      <a:r>
                        <a:rPr lang="de-DE" sz="2400" dirty="0" smtClean="0">
                          <a:latin typeface="Microsoft Sans Serif" pitchFamily="34" charset="0"/>
                          <a:cs typeface="Microsoft Sans Serif" pitchFamily="34" charset="0"/>
                        </a:rPr>
                        <a:t>Schwierige</a:t>
                      </a:r>
                      <a:r>
                        <a:rPr lang="de-DE" sz="2400" baseline="0" dirty="0" smtClean="0">
                          <a:latin typeface="Microsoft Sans Serif" pitchFamily="34" charset="0"/>
                          <a:cs typeface="Microsoft Sans Serif" pitchFamily="34" charset="0"/>
                        </a:rPr>
                        <a:t> Kindheit (Eltern)</a:t>
                      </a:r>
                      <a:endParaRPr lang="de-DE" sz="2400" dirty="0">
                        <a:latin typeface="Microsoft Sans Serif" pitchFamily="34" charset="0"/>
                        <a:cs typeface="Microsoft Sans Serif" pitchFamily="34" charset="0"/>
                      </a:endParaRPr>
                    </a:p>
                  </a:txBody>
                  <a:tcPr anchor="ctr"/>
                </a:tc>
                <a:tc>
                  <a:txBody>
                    <a:bodyPr/>
                    <a:lstStyle/>
                    <a:p>
                      <a:pPr algn="ctr"/>
                      <a:r>
                        <a:rPr lang="de-DE" sz="2400" b="1" dirty="0" smtClean="0">
                          <a:latin typeface="Microsoft Sans Serif" pitchFamily="34" charset="0"/>
                          <a:cs typeface="Microsoft Sans Serif" pitchFamily="34" charset="0"/>
                        </a:rPr>
                        <a:t>3,08</a:t>
                      </a:r>
                      <a:endParaRPr lang="de-DE" sz="2400" b="1"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(2,0-4,6)</a:t>
                      </a:r>
                      <a:endParaRPr lang="de-DE" sz="2400" dirty="0">
                        <a:latin typeface="Microsoft Sans Serif" pitchFamily="34" charset="0"/>
                        <a:cs typeface="Microsoft Sans Serif" pitchFamily="34" charset="0"/>
                      </a:endParaRPr>
                    </a:p>
                  </a:txBody>
                  <a:tcPr anchor="ctr"/>
                </a:tc>
                <a:tc>
                  <a:txBody>
                    <a:bodyPr/>
                    <a:lstStyle/>
                    <a:p>
                      <a:pPr algn="ctr"/>
                      <a:r>
                        <a:rPr lang="de-DE" sz="2400" b="1" dirty="0" smtClean="0">
                          <a:latin typeface="Microsoft Sans Serif" pitchFamily="34" charset="0"/>
                          <a:cs typeface="Microsoft Sans Serif" pitchFamily="34" charset="0"/>
                        </a:rPr>
                        <a:t>2,74</a:t>
                      </a:r>
                      <a:endParaRPr lang="de-DE" sz="2400" b="1"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(1,8-4,2)</a:t>
                      </a:r>
                      <a:endParaRPr lang="de-DE" sz="2400" dirty="0">
                        <a:latin typeface="Microsoft Sans Serif" pitchFamily="34" charset="0"/>
                        <a:cs typeface="Microsoft Sans Serif" pitchFamily="34" charset="0"/>
                      </a:endParaRPr>
                    </a:p>
                  </a:txBody>
                  <a:tcPr anchor="ctr"/>
                </a:tc>
                <a:tc>
                  <a:txBody>
                    <a:bodyPr/>
                    <a:lstStyle/>
                    <a:p>
                      <a:pPr algn="ctr"/>
                      <a:r>
                        <a:rPr lang="de-DE" sz="2400" b="1" dirty="0" smtClean="0">
                          <a:latin typeface="Microsoft Sans Serif" pitchFamily="34" charset="0"/>
                          <a:cs typeface="Microsoft Sans Serif" pitchFamily="34" charset="0"/>
                        </a:rPr>
                        <a:t>2,04</a:t>
                      </a:r>
                      <a:endParaRPr lang="de-DE" sz="2400" b="1"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(1,2-3,4)</a:t>
                      </a:r>
                      <a:endParaRPr lang="de-DE" sz="2400" dirty="0">
                        <a:latin typeface="Microsoft Sans Serif" pitchFamily="34" charset="0"/>
                        <a:cs typeface="Microsoft Sans Serif" pitchFamily="34" charset="0"/>
                      </a:endParaRPr>
                    </a:p>
                  </a:txBody>
                  <a:tcPr anchor="ctr"/>
                </a:tc>
              </a:tr>
              <a:tr h="559863">
                <a:tc>
                  <a:txBody>
                    <a:bodyPr/>
                    <a:lstStyle/>
                    <a:p>
                      <a:pPr algn="l"/>
                      <a:r>
                        <a:rPr lang="de-DE" sz="2400" dirty="0" smtClean="0">
                          <a:latin typeface="Microsoft Sans Serif" pitchFamily="34" charset="0"/>
                          <a:cs typeface="Microsoft Sans Serif" pitchFamily="34" charset="0"/>
                        </a:rPr>
                        <a:t>Soziale</a:t>
                      </a:r>
                      <a:r>
                        <a:rPr lang="de-DE" sz="2400" baseline="0" dirty="0" smtClean="0">
                          <a:latin typeface="Microsoft Sans Serif" pitchFamily="34" charset="0"/>
                          <a:cs typeface="Microsoft Sans Serif" pitchFamily="34" charset="0"/>
                        </a:rPr>
                        <a:t> Isolation</a:t>
                      </a:r>
                      <a:endParaRPr lang="de-DE" sz="2400"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1,26</a:t>
                      </a:r>
                      <a:endParaRPr lang="de-DE" sz="2400"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(0,8-1,8)</a:t>
                      </a:r>
                      <a:endParaRPr lang="de-DE" sz="2400"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1,04</a:t>
                      </a:r>
                      <a:endParaRPr lang="de-DE" sz="2400"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(0,6-1,6)</a:t>
                      </a:r>
                      <a:endParaRPr lang="de-DE" sz="2400"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a:t>
                      </a:r>
                      <a:endParaRPr lang="de-DE" sz="2400" dirty="0">
                        <a:latin typeface="Microsoft Sans Serif" pitchFamily="34" charset="0"/>
                        <a:cs typeface="Microsoft Sans Serif" pitchFamily="34" charset="0"/>
                      </a:endParaRPr>
                    </a:p>
                  </a:txBody>
                  <a:tcPr anchor="ctr"/>
                </a:tc>
                <a:tc>
                  <a:txBody>
                    <a:bodyPr/>
                    <a:lstStyle/>
                    <a:p>
                      <a:pPr algn="ctr"/>
                      <a:r>
                        <a:rPr lang="de-DE" sz="2400" dirty="0" smtClean="0">
                          <a:latin typeface="Microsoft Sans Serif" pitchFamily="34" charset="0"/>
                          <a:cs typeface="Microsoft Sans Serif" pitchFamily="34" charset="0"/>
                        </a:rPr>
                        <a:t>-</a:t>
                      </a:r>
                      <a:endParaRPr lang="de-DE" sz="2400" dirty="0">
                        <a:latin typeface="Microsoft Sans Serif" pitchFamily="34" charset="0"/>
                        <a:cs typeface="Microsoft Sans Serif" pitchFamily="34" charset="0"/>
                      </a:endParaRPr>
                    </a:p>
                  </a:txBody>
                  <a:tcPr anchor="ctr"/>
                </a:tc>
              </a:tr>
            </a:tbl>
          </a:graphicData>
        </a:graphic>
      </p:graphicFrame>
      <p:sp>
        <p:nvSpPr>
          <p:cNvPr id="72" name="Textfeld 71"/>
          <p:cNvSpPr txBox="1"/>
          <p:nvPr/>
        </p:nvSpPr>
        <p:spPr>
          <a:xfrm>
            <a:off x="0" y="42062402"/>
            <a:ext cx="30279975" cy="707886"/>
          </a:xfrm>
          <a:prstGeom prst="rect">
            <a:avLst/>
          </a:prstGeom>
          <a:noFill/>
        </p:spPr>
        <p:txBody>
          <a:bodyPr wrap="square" lIns="180000" rIns="180000" rtlCol="0">
            <a:spAutoFit/>
          </a:bodyPr>
          <a:lstStyle/>
          <a:p>
            <a:pPr algn="r"/>
            <a:r>
              <a:rPr lang="de-DE" sz="2000" dirty="0" smtClean="0">
                <a:solidFill>
                  <a:schemeClr val="bg1"/>
                </a:solidFill>
                <a:latin typeface="Microsoft Sans Serif" pitchFamily="34" charset="0"/>
                <a:cs typeface="Microsoft Sans Serif" pitchFamily="34" charset="0"/>
              </a:rPr>
              <a:t>50. DGPs Kongress, Leipzig ,18.09.-22.09.2016</a:t>
            </a:r>
          </a:p>
          <a:p>
            <a:pPr algn="r"/>
            <a:r>
              <a:rPr lang="de-DE" sz="2000" dirty="0" smtClean="0">
                <a:solidFill>
                  <a:schemeClr val="bg1"/>
                </a:solidFill>
                <a:latin typeface="Microsoft Sans Serif" pitchFamily="34" charset="0"/>
                <a:cs typeface="Microsoft Sans Serif" pitchFamily="34" charset="0"/>
              </a:rPr>
              <a:t>Kontakt:  aschreier@dji.de</a:t>
            </a:r>
            <a:endParaRPr lang="de-DE" sz="2000" dirty="0">
              <a:solidFill>
                <a:schemeClr val="bg1"/>
              </a:solidFill>
              <a:latin typeface="Microsoft Sans Serif" pitchFamily="34" charset="0"/>
              <a:cs typeface="Microsoft Sans Serif" pitchFamily="34" charset="0"/>
            </a:endParaRPr>
          </a:p>
        </p:txBody>
      </p:sp>
      <p:sp>
        <p:nvSpPr>
          <p:cNvPr id="75" name="Textfeld 74"/>
          <p:cNvSpPr txBox="1"/>
          <p:nvPr/>
        </p:nvSpPr>
        <p:spPr>
          <a:xfrm>
            <a:off x="17388000" y="41688000"/>
            <a:ext cx="2880000" cy="430887"/>
          </a:xfrm>
          <a:prstGeom prst="rect">
            <a:avLst/>
          </a:prstGeom>
          <a:noFill/>
        </p:spPr>
        <p:txBody>
          <a:bodyPr wrap="square" rtlCol="0" anchor="ctr">
            <a:spAutoFit/>
          </a:bodyPr>
          <a:lstStyle/>
          <a:p>
            <a:pPr algn="l"/>
            <a:r>
              <a:rPr lang="de-DE" sz="2200" dirty="0" smtClean="0">
                <a:solidFill>
                  <a:schemeClr val="bg1"/>
                </a:solidFill>
                <a:latin typeface="Microsoft Sans Serif" pitchFamily="34" charset="0"/>
                <a:cs typeface="Microsoft Sans Serif" pitchFamily="34" charset="0"/>
              </a:rPr>
              <a:t>In Kooperation mit</a:t>
            </a:r>
            <a:endParaRPr lang="de-DE" sz="2200" dirty="0">
              <a:solidFill>
                <a:schemeClr val="bg1"/>
              </a:solidFill>
              <a:latin typeface="Microsoft Sans Serif" pitchFamily="34" charset="0"/>
              <a:cs typeface="Microsoft Sans Serif" pitchFamily="34" charset="0"/>
            </a:endParaRPr>
          </a:p>
        </p:txBody>
      </p:sp>
      <p:sp>
        <p:nvSpPr>
          <p:cNvPr id="78" name="Textfeld 77"/>
          <p:cNvSpPr txBox="1">
            <a:spLocks noChangeArrowheads="1"/>
          </p:cNvSpPr>
          <p:nvPr/>
        </p:nvSpPr>
        <p:spPr bwMode="auto">
          <a:xfrm>
            <a:off x="432000" y="35784000"/>
            <a:ext cx="8712000" cy="400110"/>
          </a:xfrm>
          <a:prstGeom prst="rect">
            <a:avLst/>
          </a:prstGeom>
          <a:noFill/>
          <a:ln w="9525">
            <a:noFill/>
            <a:miter lim="800000"/>
            <a:headEnd/>
            <a:tailEnd/>
          </a:ln>
        </p:spPr>
        <p:txBody>
          <a:bodyPr wrap="square">
            <a:spAutoFit/>
          </a:bodyPr>
          <a:lstStyle/>
          <a:p>
            <a:pPr algn="l">
              <a:defRPr/>
            </a:pPr>
            <a:r>
              <a:rPr lang="de-DE" sz="2000" baseline="30000" dirty="0" smtClean="0">
                <a:latin typeface="Microsoft Sans Serif" pitchFamily="34" charset="0"/>
                <a:cs typeface="Microsoft Sans Serif" pitchFamily="34" charset="0"/>
              </a:rPr>
              <a:t>a </a:t>
            </a:r>
            <a:r>
              <a:rPr lang="de-DE" sz="2000" dirty="0" smtClean="0">
                <a:latin typeface="Microsoft Sans Serif" pitchFamily="34" charset="0"/>
                <a:cs typeface="Microsoft Sans Serif" pitchFamily="34" charset="0"/>
              </a:rPr>
              <a:t>Gewichtete Prozentwerte (Mikrozensus Poststratifizierungsgewichtung)</a:t>
            </a:r>
            <a:endParaRPr lang="de-DE" sz="2000" dirty="0">
              <a:latin typeface="Microsoft Sans Serif" pitchFamily="34" charset="0"/>
              <a:cs typeface="Microsoft Sans Serif" pitchFamily="34" charset="0"/>
            </a:endParaRPr>
          </a:p>
        </p:txBody>
      </p:sp>
      <p:pic>
        <p:nvPicPr>
          <p:cNvPr id="86" name="Grafik 85" descr="01_BFH_LOGO_PPT.jpg"/>
          <p:cNvPicPr>
            <a:picLocks noChangeAspect="1"/>
          </p:cNvPicPr>
          <p:nvPr/>
        </p:nvPicPr>
        <p:blipFill>
          <a:blip r:embed="rId6" cstate="print"/>
          <a:stretch>
            <a:fillRect/>
          </a:stretch>
        </p:blipFill>
        <p:spPr>
          <a:xfrm>
            <a:off x="180000" y="1440000"/>
            <a:ext cx="4800373" cy="1260000"/>
          </a:xfrm>
          <a:prstGeom prst="rect">
            <a:avLst/>
          </a:prstGeom>
        </p:spPr>
      </p:pic>
      <p:cxnSp>
        <p:nvCxnSpPr>
          <p:cNvPr id="90" name="Gerade Verbindung 89"/>
          <p:cNvCxnSpPr/>
          <p:nvPr/>
        </p:nvCxnSpPr>
        <p:spPr bwMode="auto">
          <a:xfrm>
            <a:off x="0" y="5112000"/>
            <a:ext cx="7200000" cy="0"/>
          </a:xfrm>
          <a:prstGeom prst="line">
            <a:avLst/>
          </a:prstGeom>
          <a:solidFill>
            <a:srgbClr val="990034"/>
          </a:solidFill>
          <a:ln w="127000">
            <a:solidFill>
              <a:schemeClr val="accent4"/>
            </a:solidFill>
            <a:headEnd/>
            <a:tailEn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cxnSp>
      <p:cxnSp>
        <p:nvCxnSpPr>
          <p:cNvPr id="92" name="Gerade Verbindung 91"/>
          <p:cNvCxnSpPr/>
          <p:nvPr/>
        </p:nvCxnSpPr>
        <p:spPr bwMode="auto">
          <a:xfrm>
            <a:off x="0" y="9576000"/>
            <a:ext cx="7200000" cy="0"/>
          </a:xfrm>
          <a:prstGeom prst="line">
            <a:avLst/>
          </a:prstGeom>
          <a:solidFill>
            <a:srgbClr val="990034"/>
          </a:solidFill>
          <a:ln w="127000">
            <a:solidFill>
              <a:schemeClr val="accent4"/>
            </a:solidFill>
            <a:headEnd/>
            <a:tailEn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cxnSp>
      <p:grpSp>
        <p:nvGrpSpPr>
          <p:cNvPr id="100" name="Gruppieren 99"/>
          <p:cNvGrpSpPr/>
          <p:nvPr/>
        </p:nvGrpSpPr>
        <p:grpSpPr>
          <a:xfrm>
            <a:off x="20520000" y="5391807"/>
            <a:ext cx="9720000" cy="6596193"/>
            <a:chOff x="20520000" y="5472000"/>
            <a:chExt cx="9720000" cy="6516000"/>
          </a:xfrm>
          <a:solidFill>
            <a:schemeClr val="accent4"/>
          </a:solidFill>
        </p:grpSpPr>
        <p:grpSp>
          <p:nvGrpSpPr>
            <p:cNvPr id="96" name="Gruppieren 95"/>
            <p:cNvGrpSpPr/>
            <p:nvPr/>
          </p:nvGrpSpPr>
          <p:grpSpPr>
            <a:xfrm>
              <a:off x="20520000" y="5472000"/>
              <a:ext cx="9720000" cy="6492000"/>
              <a:chOff x="20520000" y="5472000"/>
              <a:chExt cx="9720000" cy="6492000"/>
            </a:xfrm>
            <a:grpFill/>
          </p:grpSpPr>
          <p:pic>
            <p:nvPicPr>
              <p:cNvPr id="94" name="Grafik 93" descr="U_42-34134677.jpg"/>
              <p:cNvPicPr>
                <a:picLocks noChangeAspect="1"/>
              </p:cNvPicPr>
              <p:nvPr/>
            </p:nvPicPr>
            <p:blipFill>
              <a:blip r:embed="rId7" cstate="print"/>
              <a:srcRect t="10190" b="-12284"/>
              <a:stretch>
                <a:fillRect/>
              </a:stretch>
            </p:blipFill>
            <p:spPr>
              <a:xfrm>
                <a:off x="20520000" y="5508000"/>
                <a:ext cx="9684000" cy="6456000"/>
              </a:xfrm>
              <a:prstGeom prst="rect">
                <a:avLst/>
              </a:prstGeom>
              <a:grpFill/>
              <a:ln w="63500">
                <a:solidFill>
                  <a:schemeClr val="accent4"/>
                </a:solidFill>
              </a:ln>
            </p:spPr>
          </p:pic>
          <p:sp>
            <p:nvSpPr>
              <p:cNvPr id="95" name="Textfeld 94"/>
              <p:cNvSpPr txBox="1"/>
              <p:nvPr/>
            </p:nvSpPr>
            <p:spPr>
              <a:xfrm>
                <a:off x="20520000" y="5472000"/>
                <a:ext cx="9720000" cy="917513"/>
              </a:xfrm>
              <a:prstGeom prst="rect">
                <a:avLst/>
              </a:prstGeom>
              <a:grpFill/>
              <a:ln w="63500">
                <a:solidFill>
                  <a:schemeClr val="accent4"/>
                </a:solidFill>
              </a:ln>
            </p:spPr>
            <p:txBody>
              <a:bodyPr wrap="square" lIns="180000" tIns="180000" rIns="180000" bIns="180000" rtlCol="0">
                <a:spAutoFit/>
              </a:bodyPr>
              <a:lstStyle/>
              <a:p>
                <a:pPr algn="just"/>
                <a:r>
                  <a:rPr lang="de-DE" sz="1800" b="1" dirty="0" smtClean="0">
                    <a:solidFill>
                      <a:schemeClr val="bg1"/>
                    </a:solidFill>
                    <a:latin typeface="Microsoft Sans Serif" pitchFamily="34" charset="0"/>
                    <a:cs typeface="Microsoft Sans Serif" pitchFamily="34" charset="0"/>
                  </a:rPr>
                  <a:t>EIN FRAGEBOGEN ZUR SITUATION VON FAMILIEN MIT SÄUGLINGEN UND KLEINKINDERN IN DEUTSCHLAND: </a:t>
                </a:r>
                <a:r>
                  <a:rPr lang="de-DE" sz="1800" dirty="0" smtClean="0">
                    <a:solidFill>
                      <a:schemeClr val="accent3"/>
                    </a:solidFill>
                    <a:latin typeface="Microsoft Sans Serif" pitchFamily="34" charset="0"/>
                    <a:cs typeface="Microsoft Sans Serif" pitchFamily="34" charset="0"/>
                  </a:rPr>
                  <a:t>AUF IHRE UNTERSTÜTZUNG ZÄHLEN WIR!</a:t>
                </a:r>
                <a:endParaRPr lang="de-DE" sz="1800" dirty="0">
                  <a:solidFill>
                    <a:schemeClr val="accent3"/>
                  </a:solidFill>
                  <a:latin typeface="Microsoft Sans Serif" pitchFamily="34" charset="0"/>
                  <a:cs typeface="Microsoft Sans Serif" pitchFamily="34" charset="0"/>
                </a:endParaRPr>
              </a:p>
            </p:txBody>
          </p:sp>
        </p:grpSp>
        <p:sp>
          <p:nvSpPr>
            <p:cNvPr id="97" name="Textfeld 96"/>
            <p:cNvSpPr txBox="1"/>
            <p:nvPr/>
          </p:nvSpPr>
          <p:spPr>
            <a:xfrm>
              <a:off x="20520000" y="10872000"/>
              <a:ext cx="9720000" cy="1116000"/>
            </a:xfrm>
            <a:prstGeom prst="rect">
              <a:avLst/>
            </a:prstGeom>
            <a:grpFill/>
            <a:ln>
              <a:solidFill>
                <a:schemeClr val="accent4"/>
              </a:solidFill>
            </a:ln>
          </p:spPr>
          <p:txBody>
            <a:bodyPr wrap="square" lIns="180000" tIns="72000" rtlCol="0">
              <a:spAutoFit/>
            </a:bodyPr>
            <a:lstStyle/>
            <a:p>
              <a:pPr algn="l"/>
              <a:r>
                <a:rPr lang="de-DE" sz="6600" b="1" dirty="0" err="1" smtClean="0">
                  <a:solidFill>
                    <a:schemeClr val="bg1"/>
                  </a:solidFill>
                  <a:latin typeface="+mj-lt"/>
                  <a:cs typeface="Microsoft Sans Serif" pitchFamily="34" charset="0"/>
                </a:rPr>
                <a:t>KiD</a:t>
              </a:r>
              <a:r>
                <a:rPr lang="de-DE" sz="6600" b="1" dirty="0" smtClean="0">
                  <a:solidFill>
                    <a:schemeClr val="bg1"/>
                  </a:solidFill>
                  <a:latin typeface="+mj-lt"/>
                  <a:cs typeface="Microsoft Sans Serif" pitchFamily="34" charset="0"/>
                </a:rPr>
                <a:t> 0-3</a:t>
              </a:r>
              <a:endParaRPr lang="de-DE" sz="6600" b="1" dirty="0">
                <a:solidFill>
                  <a:schemeClr val="bg1"/>
                </a:solidFill>
                <a:latin typeface="+mj-lt"/>
                <a:cs typeface="Microsoft Sans Serif" pitchFamily="34" charset="0"/>
              </a:endParaRPr>
            </a:p>
          </p:txBody>
        </p:sp>
      </p:grpSp>
      <p:grpSp>
        <p:nvGrpSpPr>
          <p:cNvPr id="109" name="Gruppieren 108"/>
          <p:cNvGrpSpPr/>
          <p:nvPr/>
        </p:nvGrpSpPr>
        <p:grpSpPr>
          <a:xfrm>
            <a:off x="10547999" y="13859999"/>
            <a:ext cx="8964001" cy="6120000"/>
            <a:chOff x="10547999" y="13859999"/>
            <a:chExt cx="8964001" cy="6120000"/>
          </a:xfrm>
        </p:grpSpPr>
        <p:sp>
          <p:nvSpPr>
            <p:cNvPr id="127" name="Textfeld 126"/>
            <p:cNvSpPr txBox="1">
              <a:spLocks/>
            </p:cNvSpPr>
            <p:nvPr/>
          </p:nvSpPr>
          <p:spPr>
            <a:xfrm>
              <a:off x="15552000" y="16200000"/>
              <a:ext cx="3960000" cy="900000"/>
            </a:xfrm>
            <a:prstGeom prst="rect">
              <a:avLst/>
            </a:prstGeom>
            <a:solidFill>
              <a:srgbClr val="FAFAF0"/>
            </a:solidFill>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de-DE" sz="2400" dirty="0" smtClean="0">
                  <a:latin typeface="Microsoft Sans Serif" pitchFamily="34" charset="0"/>
                  <a:cs typeface="Microsoft Sans Serif" pitchFamily="34" charset="0"/>
                </a:rPr>
                <a:t>1.569 Nicht-Teilnahmen (84,4%)</a:t>
              </a:r>
              <a:endParaRPr lang="de-DE" sz="2400" dirty="0">
                <a:latin typeface="Microsoft Sans Serif" pitchFamily="34" charset="0"/>
                <a:cs typeface="Microsoft Sans Serif" pitchFamily="34" charset="0"/>
              </a:endParaRPr>
            </a:p>
          </p:txBody>
        </p:sp>
        <p:sp>
          <p:nvSpPr>
            <p:cNvPr id="129" name="Textfeld 128"/>
            <p:cNvSpPr txBox="1">
              <a:spLocks/>
            </p:cNvSpPr>
            <p:nvPr/>
          </p:nvSpPr>
          <p:spPr>
            <a:xfrm>
              <a:off x="10547999" y="13894499"/>
              <a:ext cx="2880001" cy="900000"/>
            </a:xfrm>
            <a:prstGeom prst="rect">
              <a:avLst/>
            </a:prstGeom>
            <a:solidFill>
              <a:srgbClr val="FAFAF0"/>
            </a:solidFill>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de-DE" sz="2400" dirty="0" smtClean="0">
                  <a:latin typeface="Microsoft Sans Serif" pitchFamily="34" charset="0"/>
                  <a:cs typeface="Microsoft Sans Serif" pitchFamily="34" charset="0"/>
                </a:rPr>
                <a:t>Bruttostichprobe 1</a:t>
              </a:r>
            </a:p>
            <a:p>
              <a:pPr algn="ctr"/>
              <a:r>
                <a:rPr lang="de-DE" sz="2400" dirty="0" smtClean="0">
                  <a:latin typeface="Microsoft Sans Serif" pitchFamily="34" charset="0"/>
                  <a:cs typeface="Microsoft Sans Serif" pitchFamily="34" charset="0"/>
                </a:rPr>
                <a:t>1.500 Praxen</a:t>
              </a:r>
              <a:endParaRPr lang="de-DE" sz="2400" dirty="0">
                <a:latin typeface="Microsoft Sans Serif" pitchFamily="34" charset="0"/>
                <a:cs typeface="Microsoft Sans Serif" pitchFamily="34" charset="0"/>
              </a:endParaRPr>
            </a:p>
          </p:txBody>
        </p:sp>
        <p:sp>
          <p:nvSpPr>
            <p:cNvPr id="130" name="Textfeld 129"/>
            <p:cNvSpPr txBox="1">
              <a:spLocks/>
            </p:cNvSpPr>
            <p:nvPr/>
          </p:nvSpPr>
          <p:spPr>
            <a:xfrm>
              <a:off x="13968000" y="13859999"/>
              <a:ext cx="2880001" cy="899999"/>
            </a:xfrm>
            <a:prstGeom prst="rect">
              <a:avLst/>
            </a:prstGeom>
            <a:solidFill>
              <a:srgbClr val="FAFAF0"/>
            </a:solidFill>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de-DE" sz="2400" dirty="0" smtClean="0">
                  <a:latin typeface="Microsoft Sans Serif" pitchFamily="34" charset="0"/>
                  <a:cs typeface="Microsoft Sans Serif" pitchFamily="34" charset="0"/>
                </a:rPr>
                <a:t>Bruttostichprobe 2</a:t>
              </a:r>
            </a:p>
            <a:p>
              <a:pPr algn="ctr"/>
              <a:r>
                <a:rPr lang="de-DE" sz="2400" dirty="0" smtClean="0">
                  <a:latin typeface="Microsoft Sans Serif" pitchFamily="34" charset="0"/>
                  <a:cs typeface="Microsoft Sans Serif" pitchFamily="34" charset="0"/>
                </a:rPr>
                <a:t>372 Praxen</a:t>
              </a:r>
              <a:endParaRPr lang="de-DE" sz="2400" dirty="0">
                <a:latin typeface="Microsoft Sans Serif" pitchFamily="34" charset="0"/>
                <a:cs typeface="Microsoft Sans Serif" pitchFamily="34" charset="0"/>
              </a:endParaRPr>
            </a:p>
          </p:txBody>
        </p:sp>
        <p:sp>
          <p:nvSpPr>
            <p:cNvPr id="131" name="Textfeld 130"/>
            <p:cNvSpPr txBox="1">
              <a:spLocks/>
            </p:cNvSpPr>
            <p:nvPr/>
          </p:nvSpPr>
          <p:spPr>
            <a:xfrm>
              <a:off x="17388000" y="13859999"/>
              <a:ext cx="2124000" cy="899999"/>
            </a:xfrm>
            <a:prstGeom prst="rect">
              <a:avLst/>
            </a:prstGeom>
            <a:solidFill>
              <a:srgbClr val="FAFAF0"/>
            </a:solidFill>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de-DE" sz="2400" dirty="0" smtClean="0">
                  <a:latin typeface="Microsoft Sans Serif" pitchFamily="34" charset="0"/>
                  <a:cs typeface="Microsoft Sans Serif" pitchFamily="34" charset="0"/>
                </a:rPr>
                <a:t>Dubletten</a:t>
              </a:r>
            </a:p>
            <a:p>
              <a:pPr algn="ctr"/>
              <a:r>
                <a:rPr lang="de-DE" sz="2400" dirty="0" smtClean="0">
                  <a:latin typeface="Microsoft Sans Serif" pitchFamily="34" charset="0"/>
                  <a:cs typeface="Microsoft Sans Serif" pitchFamily="34" charset="0"/>
                </a:rPr>
                <a:t>13 Praxen</a:t>
              </a:r>
              <a:endParaRPr lang="de-DE" sz="2400" dirty="0">
                <a:latin typeface="Microsoft Sans Serif" pitchFamily="34" charset="0"/>
                <a:cs typeface="Microsoft Sans Serif" pitchFamily="34" charset="0"/>
              </a:endParaRPr>
            </a:p>
          </p:txBody>
        </p:sp>
        <p:sp>
          <p:nvSpPr>
            <p:cNvPr id="132" name="Textfeld 131"/>
            <p:cNvSpPr txBox="1">
              <a:spLocks/>
            </p:cNvSpPr>
            <p:nvPr/>
          </p:nvSpPr>
          <p:spPr>
            <a:xfrm>
              <a:off x="10548000" y="15120000"/>
              <a:ext cx="8964000" cy="540000"/>
            </a:xfrm>
            <a:prstGeom prst="rect">
              <a:avLst/>
            </a:prstGeom>
            <a:solidFill>
              <a:srgbClr val="FAFAF0"/>
            </a:solidFill>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de-DE" sz="2400" dirty="0" smtClean="0">
                  <a:latin typeface="Microsoft Sans Serif" pitchFamily="34" charset="0"/>
                  <a:cs typeface="Microsoft Sans Serif" pitchFamily="34" charset="0"/>
                </a:rPr>
                <a:t>1.859 Praxen im Feld </a:t>
              </a:r>
              <a:endParaRPr lang="de-DE" sz="2400" dirty="0">
                <a:latin typeface="Microsoft Sans Serif" pitchFamily="34" charset="0"/>
                <a:cs typeface="Microsoft Sans Serif" pitchFamily="34" charset="0"/>
              </a:endParaRPr>
            </a:p>
          </p:txBody>
        </p:sp>
        <p:sp>
          <p:nvSpPr>
            <p:cNvPr id="133" name="Textfeld 132"/>
            <p:cNvSpPr txBox="1"/>
            <p:nvPr/>
          </p:nvSpPr>
          <p:spPr>
            <a:xfrm>
              <a:off x="13463996" y="14040000"/>
              <a:ext cx="475559" cy="461664"/>
            </a:xfrm>
            <a:prstGeom prst="rect">
              <a:avLst/>
            </a:prstGeom>
            <a:noFill/>
            <a:ln>
              <a:noFill/>
            </a:ln>
          </p:spPr>
          <p:txBody>
            <a:bodyPr wrap="square" lIns="108000" rIns="108000" rtlCol="0" anchor="ctr">
              <a:spAutoFit/>
            </a:bodyPr>
            <a:lstStyle/>
            <a:p>
              <a:r>
                <a:rPr lang="de-DE" sz="2400" dirty="0" smtClean="0">
                  <a:latin typeface="Microsoft Sans Serif" pitchFamily="34" charset="0"/>
                  <a:cs typeface="Microsoft Sans Serif" pitchFamily="34" charset="0"/>
                </a:rPr>
                <a:t>+</a:t>
              </a:r>
              <a:endParaRPr lang="de-DE" sz="2400" dirty="0">
                <a:latin typeface="Microsoft Sans Serif" pitchFamily="34" charset="0"/>
                <a:cs typeface="Microsoft Sans Serif" pitchFamily="34" charset="0"/>
              </a:endParaRPr>
            </a:p>
          </p:txBody>
        </p:sp>
        <p:sp>
          <p:nvSpPr>
            <p:cNvPr id="135" name="Textfeld 134"/>
            <p:cNvSpPr txBox="1">
              <a:spLocks/>
            </p:cNvSpPr>
            <p:nvPr/>
          </p:nvSpPr>
          <p:spPr>
            <a:xfrm>
              <a:off x="10548000" y="16200000"/>
              <a:ext cx="3960000" cy="900000"/>
            </a:xfrm>
            <a:prstGeom prst="rect">
              <a:avLst/>
            </a:prstGeom>
            <a:solidFill>
              <a:srgbClr val="FAFAF0"/>
            </a:solidFill>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de-DE" sz="2400" dirty="0" smtClean="0">
                  <a:latin typeface="Microsoft Sans Serif" pitchFamily="34" charset="0"/>
                  <a:cs typeface="Microsoft Sans Serif" pitchFamily="34" charset="0"/>
                </a:rPr>
                <a:t>290 Rekrutierte Praxen (15,6%)</a:t>
              </a:r>
              <a:endParaRPr lang="de-DE" sz="2400" dirty="0">
                <a:latin typeface="Microsoft Sans Serif" pitchFamily="34" charset="0"/>
                <a:cs typeface="Microsoft Sans Serif" pitchFamily="34" charset="0"/>
              </a:endParaRPr>
            </a:p>
          </p:txBody>
        </p:sp>
        <p:sp>
          <p:nvSpPr>
            <p:cNvPr id="136" name="Textfeld 135"/>
            <p:cNvSpPr txBox="1">
              <a:spLocks/>
            </p:cNvSpPr>
            <p:nvPr/>
          </p:nvSpPr>
          <p:spPr>
            <a:xfrm>
              <a:off x="10548000" y="17640000"/>
              <a:ext cx="3960000" cy="900000"/>
            </a:xfrm>
            <a:prstGeom prst="rect">
              <a:avLst/>
            </a:prstGeom>
            <a:solidFill>
              <a:srgbClr val="FAFAF0"/>
            </a:solidFill>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de-DE" sz="2400" dirty="0" smtClean="0">
                  <a:latin typeface="Microsoft Sans Serif" pitchFamily="34" charset="0"/>
                  <a:cs typeface="Microsoft Sans Serif" pitchFamily="34" charset="0"/>
                </a:rPr>
                <a:t>271 Tatsächliche Teilnahmen (14,6%)</a:t>
              </a:r>
              <a:endParaRPr lang="de-DE" sz="2400" dirty="0">
                <a:latin typeface="Microsoft Sans Serif" pitchFamily="34" charset="0"/>
                <a:cs typeface="Microsoft Sans Serif" pitchFamily="34" charset="0"/>
              </a:endParaRPr>
            </a:p>
          </p:txBody>
        </p:sp>
        <p:sp>
          <p:nvSpPr>
            <p:cNvPr id="139" name="Textfeld 138"/>
            <p:cNvSpPr txBox="1">
              <a:spLocks/>
            </p:cNvSpPr>
            <p:nvPr/>
          </p:nvSpPr>
          <p:spPr>
            <a:xfrm>
              <a:off x="10548000" y="19079999"/>
              <a:ext cx="3960000" cy="900000"/>
            </a:xfrm>
            <a:prstGeom prst="rect">
              <a:avLst/>
            </a:prstGeom>
            <a:solidFill>
              <a:srgbClr val="FAFAF0"/>
            </a:solidFill>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de-DE" sz="2400" dirty="0" smtClean="0">
                  <a:latin typeface="Microsoft Sans Serif" pitchFamily="34" charset="0"/>
                  <a:cs typeface="Microsoft Sans Serif" pitchFamily="34" charset="0"/>
                </a:rPr>
                <a:t>8.063 Familien  (Ausschöpfung ca. 74%)</a:t>
              </a:r>
              <a:endParaRPr lang="de-DE" sz="2400" dirty="0">
                <a:latin typeface="Microsoft Sans Serif" pitchFamily="34" charset="0"/>
                <a:cs typeface="Microsoft Sans Serif" pitchFamily="34" charset="0"/>
              </a:endParaRPr>
            </a:p>
          </p:txBody>
        </p:sp>
        <p:sp>
          <p:nvSpPr>
            <p:cNvPr id="144" name="Textfeld 143"/>
            <p:cNvSpPr txBox="1"/>
            <p:nvPr/>
          </p:nvSpPr>
          <p:spPr>
            <a:xfrm>
              <a:off x="16884000" y="14040000"/>
              <a:ext cx="475560" cy="461665"/>
            </a:xfrm>
            <a:prstGeom prst="rect">
              <a:avLst/>
            </a:prstGeom>
            <a:noFill/>
            <a:ln>
              <a:noFill/>
            </a:ln>
          </p:spPr>
          <p:txBody>
            <a:bodyPr wrap="square" rtlCol="0">
              <a:spAutoFit/>
            </a:bodyPr>
            <a:lstStyle/>
            <a:p>
              <a:r>
                <a:rPr lang="de-DE" sz="2400" dirty="0" smtClean="0">
                  <a:latin typeface="Microsoft Sans Serif" pitchFamily="34" charset="0"/>
                  <a:cs typeface="Microsoft Sans Serif" pitchFamily="34" charset="0"/>
                </a:rPr>
                <a:t>-</a:t>
              </a:r>
              <a:endParaRPr lang="de-DE" sz="2400" dirty="0">
                <a:latin typeface="Microsoft Sans Serif" pitchFamily="34" charset="0"/>
                <a:cs typeface="Microsoft Sans Serif" pitchFamily="34" charset="0"/>
              </a:endParaRPr>
            </a:p>
          </p:txBody>
        </p:sp>
        <p:cxnSp>
          <p:nvCxnSpPr>
            <p:cNvPr id="146" name="Gerade Verbindung mit Pfeil 145"/>
            <p:cNvCxnSpPr/>
            <p:nvPr/>
          </p:nvCxnSpPr>
          <p:spPr bwMode="auto">
            <a:xfrm>
              <a:off x="12528000" y="17136000"/>
              <a:ext cx="0" cy="468000"/>
            </a:xfrm>
            <a:prstGeom prst="straightConnector1">
              <a:avLst/>
            </a:prstGeom>
            <a:ln w="50800">
              <a:solidFill>
                <a:schemeClr val="accent4"/>
              </a:solidFill>
              <a:round/>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cxnSp>
        <p:cxnSp>
          <p:nvCxnSpPr>
            <p:cNvPr id="162" name="Gerade Verbindung mit Pfeil 161"/>
            <p:cNvCxnSpPr/>
            <p:nvPr/>
          </p:nvCxnSpPr>
          <p:spPr bwMode="auto">
            <a:xfrm>
              <a:off x="12528000" y="18576000"/>
              <a:ext cx="0" cy="468000"/>
            </a:xfrm>
            <a:prstGeom prst="straightConnector1">
              <a:avLst/>
            </a:prstGeom>
            <a:ln w="50800">
              <a:solidFill>
                <a:schemeClr val="accent4"/>
              </a:solidFill>
              <a:round/>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cxnSp>
        <p:cxnSp>
          <p:nvCxnSpPr>
            <p:cNvPr id="102" name="Gerade Verbindung mit Pfeil 101"/>
            <p:cNvCxnSpPr/>
            <p:nvPr/>
          </p:nvCxnSpPr>
          <p:spPr bwMode="auto">
            <a:xfrm>
              <a:off x="12528000" y="15696000"/>
              <a:ext cx="0" cy="468000"/>
            </a:xfrm>
            <a:prstGeom prst="straightConnector1">
              <a:avLst/>
            </a:prstGeom>
            <a:ln w="50800">
              <a:solidFill>
                <a:schemeClr val="accent4"/>
              </a:solidFill>
              <a:round/>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cxnSp>
        <p:cxnSp>
          <p:nvCxnSpPr>
            <p:cNvPr id="103" name="Gerade Verbindung mit Pfeil 102"/>
            <p:cNvCxnSpPr/>
            <p:nvPr/>
          </p:nvCxnSpPr>
          <p:spPr bwMode="auto">
            <a:xfrm>
              <a:off x="17532000" y="15696000"/>
              <a:ext cx="0" cy="468000"/>
            </a:xfrm>
            <a:prstGeom prst="straightConnector1">
              <a:avLst/>
            </a:prstGeom>
            <a:ln w="50800">
              <a:solidFill>
                <a:schemeClr val="accent4"/>
              </a:solidFill>
              <a:round/>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cxnSp>
      </p:grpSp>
      <p:cxnSp>
        <p:nvCxnSpPr>
          <p:cNvPr id="110" name="Gerade Verbindung 109"/>
          <p:cNvCxnSpPr/>
          <p:nvPr/>
        </p:nvCxnSpPr>
        <p:spPr bwMode="auto">
          <a:xfrm>
            <a:off x="0" y="21528000"/>
            <a:ext cx="7200000" cy="0"/>
          </a:xfrm>
          <a:prstGeom prst="line">
            <a:avLst/>
          </a:prstGeom>
          <a:solidFill>
            <a:srgbClr val="990034"/>
          </a:solidFill>
          <a:ln w="127000">
            <a:solidFill>
              <a:schemeClr val="accent4"/>
            </a:solidFill>
            <a:headEnd/>
            <a:tailEn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cxnSp>
      <p:sp>
        <p:nvSpPr>
          <p:cNvPr id="67" name="Textfeld 66"/>
          <p:cNvSpPr txBox="1">
            <a:spLocks noChangeArrowheads="1"/>
          </p:cNvSpPr>
          <p:nvPr/>
        </p:nvSpPr>
        <p:spPr bwMode="auto">
          <a:xfrm>
            <a:off x="10692000" y="29376000"/>
            <a:ext cx="15805122" cy="400110"/>
          </a:xfrm>
          <a:prstGeom prst="rect">
            <a:avLst/>
          </a:prstGeom>
          <a:noFill/>
          <a:ln w="9525">
            <a:noFill/>
            <a:miter lim="800000"/>
            <a:headEnd/>
            <a:tailEnd/>
          </a:ln>
        </p:spPr>
        <p:txBody>
          <a:bodyPr wrap="square">
            <a:spAutoFit/>
          </a:bodyPr>
          <a:lstStyle/>
          <a:p>
            <a:pPr algn="l">
              <a:defRPr/>
            </a:pPr>
            <a:r>
              <a:rPr lang="de-DE" sz="2000" b="1" dirty="0" smtClean="0">
                <a:latin typeface="Microsoft Sans Serif" pitchFamily="34" charset="0"/>
                <a:cs typeface="Microsoft Sans Serif" pitchFamily="34" charset="0"/>
              </a:rPr>
              <a:t>Tabelle 2: Zusammenhänge zwischen elternbezogenen Belastungsfaktoren und Kindeswohlgefährdungen</a:t>
            </a:r>
            <a:endParaRPr lang="de-DE" sz="2000" b="1" dirty="0">
              <a:solidFill>
                <a:srgbClr val="FF0000"/>
              </a:solidFill>
              <a:latin typeface="Microsoft Sans Serif" pitchFamily="34" charset="0"/>
              <a:cs typeface="Microsoft Sans Serif" pitchFamily="34" charset="0"/>
            </a:endParaRPr>
          </a:p>
        </p:txBody>
      </p:sp>
      <p:cxnSp>
        <p:nvCxnSpPr>
          <p:cNvPr id="111" name="Gerade Verbindung 110"/>
          <p:cNvCxnSpPr/>
          <p:nvPr/>
        </p:nvCxnSpPr>
        <p:spPr bwMode="auto">
          <a:xfrm>
            <a:off x="0" y="37152000"/>
            <a:ext cx="7200000" cy="0"/>
          </a:xfrm>
          <a:prstGeom prst="line">
            <a:avLst/>
          </a:prstGeom>
          <a:solidFill>
            <a:srgbClr val="990034"/>
          </a:solidFill>
          <a:ln w="127000">
            <a:solidFill>
              <a:schemeClr val="accent4"/>
            </a:solidFill>
            <a:headEnd/>
            <a:tailEn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cxnSp>
      <p:pic>
        <p:nvPicPr>
          <p:cNvPr id="112" name="Grafik 111" descr="S10_42-37814471.jpg"/>
          <p:cNvPicPr>
            <a:picLocks noChangeAspect="1"/>
          </p:cNvPicPr>
          <p:nvPr/>
        </p:nvPicPr>
        <p:blipFill>
          <a:blip r:embed="rId8" cstate="print"/>
          <a:stretch>
            <a:fillRect/>
          </a:stretch>
        </p:blipFill>
        <p:spPr>
          <a:xfrm>
            <a:off x="20628000" y="37512000"/>
            <a:ext cx="2472000" cy="3708000"/>
          </a:xfrm>
          <a:prstGeom prst="rect">
            <a:avLst/>
          </a:prstGeom>
        </p:spPr>
      </p:pic>
      <p:pic>
        <p:nvPicPr>
          <p:cNvPr id="114" name="Grafik 113" descr="S14_42-40979325.jpg"/>
          <p:cNvPicPr>
            <a:picLocks noChangeAspect="1"/>
          </p:cNvPicPr>
          <p:nvPr/>
        </p:nvPicPr>
        <p:blipFill>
          <a:blip r:embed="rId9" cstate="print"/>
          <a:stretch>
            <a:fillRect/>
          </a:stretch>
        </p:blipFill>
        <p:spPr>
          <a:xfrm>
            <a:off x="27504001" y="37512000"/>
            <a:ext cx="2659331" cy="3708000"/>
          </a:xfrm>
          <a:prstGeom prst="rect">
            <a:avLst/>
          </a:prstGeom>
        </p:spPr>
      </p:pic>
      <p:pic>
        <p:nvPicPr>
          <p:cNvPr id="115" name="Grafik 114" descr="S_20_GettyImages_165661322.jpg"/>
          <p:cNvPicPr>
            <a:picLocks noChangeAspect="1"/>
          </p:cNvPicPr>
          <p:nvPr/>
        </p:nvPicPr>
        <p:blipFill>
          <a:blip r:embed="rId10" cstate="print"/>
          <a:srcRect r="25762"/>
          <a:stretch>
            <a:fillRect/>
          </a:stretch>
        </p:blipFill>
        <p:spPr>
          <a:xfrm>
            <a:off x="23256000" y="37512000"/>
            <a:ext cx="4035154" cy="3708000"/>
          </a:xfrm>
          <a:prstGeom prst="rect">
            <a:avLst/>
          </a:prstGeom>
        </p:spPr>
      </p:pic>
      <p:pic>
        <p:nvPicPr>
          <p:cNvPr id="83" name="Grafik 82" descr="Logo_BZgA.jpg"/>
          <p:cNvPicPr>
            <a:picLocks noChangeAspect="1"/>
          </p:cNvPicPr>
          <p:nvPr/>
        </p:nvPicPr>
        <p:blipFill>
          <a:blip r:embed="rId11" cstate="print"/>
          <a:stretch>
            <a:fillRect/>
          </a:stretch>
        </p:blipFill>
        <p:spPr>
          <a:xfrm>
            <a:off x="13320000" y="41688000"/>
            <a:ext cx="2619605" cy="972000"/>
          </a:xfrm>
          <a:prstGeom prst="rect">
            <a:avLst/>
          </a:prstGeom>
        </p:spPr>
      </p:pic>
      <p:pic>
        <p:nvPicPr>
          <p:cNvPr id="84" name="Grafik 83" descr="DJI_logo.jpg"/>
          <p:cNvPicPr>
            <a:picLocks noChangeAspect="1"/>
          </p:cNvPicPr>
          <p:nvPr/>
        </p:nvPicPr>
        <p:blipFill>
          <a:blip r:embed="rId12" cstate="print"/>
          <a:stretch>
            <a:fillRect/>
          </a:stretch>
        </p:blipFill>
        <p:spPr>
          <a:xfrm>
            <a:off x="20520000" y="41688000"/>
            <a:ext cx="2621124" cy="972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BI">
      <a:dk1>
        <a:srgbClr val="000000"/>
      </a:dk1>
      <a:lt1>
        <a:srgbClr val="FFFFFF"/>
      </a:lt1>
      <a:dk2>
        <a:srgbClr val="000000"/>
      </a:dk2>
      <a:lt2>
        <a:srgbClr val="808080"/>
      </a:lt2>
      <a:accent1>
        <a:srgbClr val="780034"/>
      </a:accent1>
      <a:accent2>
        <a:srgbClr val="CF7D9E"/>
      </a:accent2>
      <a:accent3>
        <a:srgbClr val="EFD3DE"/>
      </a:accent3>
      <a:accent4>
        <a:srgbClr val="9E3A62"/>
      </a:accent4>
      <a:accent5>
        <a:srgbClr val="5B0022"/>
      </a:accent5>
      <a:accent6>
        <a:srgbClr val="919100"/>
      </a:accent6>
      <a:hlink>
        <a:srgbClr val="780034"/>
      </a:hlink>
      <a:folHlink>
        <a:srgbClr val="5B002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22775" rtl="0" eaLnBrk="1" fontAlgn="base" latinLnBrk="0" hangingPunct="1">
          <a:lnSpc>
            <a:spcPct val="100000"/>
          </a:lnSpc>
          <a:spcBef>
            <a:spcPct val="0"/>
          </a:spcBef>
          <a:spcAft>
            <a:spcPct val="0"/>
          </a:spcAft>
          <a:buClrTx/>
          <a:buSzTx/>
          <a:buFontTx/>
          <a:buNone/>
          <a:tabLst/>
          <a:defRPr kumimoji="0" lang="de-DE" sz="10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22775" rtl="0" eaLnBrk="1" fontAlgn="base" latinLnBrk="0" hangingPunct="1">
          <a:lnSpc>
            <a:spcPct val="100000"/>
          </a:lnSpc>
          <a:spcBef>
            <a:spcPct val="0"/>
          </a:spcBef>
          <a:spcAft>
            <a:spcPct val="0"/>
          </a:spcAft>
          <a:buClrTx/>
          <a:buSzTx/>
          <a:buFontTx/>
          <a:buNone/>
          <a:tabLst/>
          <a:defRPr kumimoji="0" lang="de-DE" sz="10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936</Words>
  <Application>Microsoft Office PowerPoint</Application>
  <PresentationFormat>Benutzerdefiniert</PresentationFormat>
  <Paragraphs>183</Paragraphs>
  <Slides>1</Slides>
  <Notes>1</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Standarddesign</vt:lpstr>
      <vt:lpstr>Folie 1</vt:lpstr>
    </vt:vector>
  </TitlesOfParts>
  <Company>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mtjaroli</dc:creator>
  <cp:lastModifiedBy>Andreas Eickhorst</cp:lastModifiedBy>
  <cp:revision>731</cp:revision>
  <cp:lastPrinted>2012-09-19T10:28:15Z</cp:lastPrinted>
  <dcterms:created xsi:type="dcterms:W3CDTF">2008-06-27T15:14:29Z</dcterms:created>
  <dcterms:modified xsi:type="dcterms:W3CDTF">2016-09-15T08:25:43Z</dcterms:modified>
</cp:coreProperties>
</file>